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61" r:id="rId5"/>
    <p:sldId id="257" r:id="rId6"/>
    <p:sldId id="259" r:id="rId7"/>
    <p:sldId id="265" r:id="rId8"/>
    <p:sldId id="273" r:id="rId9"/>
    <p:sldId id="266" r:id="rId10"/>
    <p:sldId id="269" r:id="rId11"/>
    <p:sldId id="267" r:id="rId12"/>
    <p:sldId id="276" r:id="rId13"/>
    <p:sldId id="270" r:id="rId14"/>
    <p:sldId id="272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81" autoAdjust="0"/>
  </p:normalViewPr>
  <p:slideViewPr>
    <p:cSldViewPr>
      <p:cViewPr varScale="1">
        <p:scale>
          <a:sx n="99" d="100"/>
          <a:sy n="99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9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8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45AE-76FE-4E1C-99FA-8DC497A9701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01B6-E633-47C0-856C-BCFB35D7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Forex intervention and reserve management in Switzerland and Israel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8712" cy="160858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 discussion on Alex </a:t>
            </a:r>
            <a:r>
              <a:rPr lang="en-US" sz="2400" b="1" dirty="0" err="1" smtClean="0"/>
              <a:t>Cukierman’s</a:t>
            </a:r>
            <a:r>
              <a:rPr lang="en-US" sz="2400" b="1" dirty="0" smtClean="0"/>
              <a:t> paper</a:t>
            </a:r>
          </a:p>
          <a:p>
            <a:r>
              <a:rPr lang="en-US" sz="2400" b="1" dirty="0"/>
              <a:t>TAU macro workshop, July 10 2017</a:t>
            </a:r>
          </a:p>
          <a:p>
            <a:r>
              <a:rPr lang="en-US" sz="2400" b="1" dirty="0"/>
              <a:t>Amit Friedman, Market Operations Department, Bank of Israel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09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Is it possible to run a horse-race between </a:t>
            </a:r>
            <a:r>
              <a:rPr lang="en-US" sz="3200" b="1" dirty="0" smtClean="0">
                <a:solidFill>
                  <a:srgbClr val="002060"/>
                </a:solidFill>
              </a:rPr>
              <a:t>asset managers with very different goals?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463329"/>
              </p:ext>
            </p:extLst>
          </p:nvPr>
        </p:nvGraphicFramePr>
        <p:xfrm>
          <a:off x="611560" y="1772816"/>
          <a:ext cx="8003232" cy="469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149896"/>
                <a:gridCol w="2088232"/>
                <a:gridCol w="1954560"/>
              </a:tblGrid>
              <a:tr h="58935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Bank</a:t>
                      </a:r>
                      <a:r>
                        <a:rPr lang="en-US" sz="2000" baseline="0" dirty="0" smtClean="0"/>
                        <a:t> of Israel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SNB </a:t>
                      </a:r>
                    </a:p>
                    <a:p>
                      <a:r>
                        <a:rPr lang="en-US" sz="1600" baseline="0" dirty="0" smtClean="0"/>
                        <a:t>(my interpretation)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Norwegian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SWF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(my interpretation)</a:t>
                      </a:r>
                    </a:p>
                  </a:txBody>
                  <a:tcPr/>
                </a:tc>
              </a:tr>
              <a:tr h="84559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“Philosophy”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en-US" sz="2000" dirty="0" smtClean="0"/>
                        <a:t>  Safety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2.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Liquidity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3.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Return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Safety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Return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dirty="0" smtClean="0"/>
                        <a:t>Liquidity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Return</a:t>
                      </a:r>
                    </a:p>
                    <a:p>
                      <a:r>
                        <a:rPr lang="en-US" sz="2000" dirty="0" smtClean="0"/>
                        <a:t>Return </a:t>
                      </a:r>
                    </a:p>
                    <a:p>
                      <a:r>
                        <a:rPr lang="en-US" sz="2000" dirty="0" smtClean="0"/>
                        <a:t>Return</a:t>
                      </a:r>
                      <a:endParaRPr lang="en-US" sz="2000" dirty="0"/>
                    </a:p>
                  </a:txBody>
                  <a:tcPr/>
                </a:tc>
              </a:tr>
              <a:tr h="84559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Investment Horizon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FI duration</a:t>
                      </a:r>
                      <a:r>
                        <a:rPr lang="en-US" sz="2000" b="0" baseline="0" dirty="0" smtClean="0"/>
                        <a:t> ~1.5Yr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FI duration</a:t>
                      </a:r>
                      <a:r>
                        <a:rPr lang="en-US" sz="2000" b="0" baseline="0" dirty="0" smtClean="0"/>
                        <a:t> ~ 4Yr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Long</a:t>
                      </a:r>
                      <a:r>
                        <a:rPr lang="en-US" sz="2000" baseline="0" dirty="0" smtClean="0"/>
                        <a:t>  </a:t>
                      </a:r>
                      <a:endParaRPr lang="en-US" sz="2000" dirty="0"/>
                    </a:p>
                  </a:txBody>
                  <a:tcPr/>
                </a:tc>
              </a:tr>
              <a:tr h="63194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Benchmark/ riskless</a:t>
                      </a:r>
                      <a:r>
                        <a:rPr lang="en-US" sz="2000" b="1" baseline="0" dirty="0" smtClean="0"/>
                        <a:t> asset </a:t>
                      </a:r>
                      <a:endParaRPr lang="en-US" sz="2000" b="1" baseline="0" dirty="0" smtClean="0"/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Numeraire  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smtClean="0"/>
                        <a:t>67% </a:t>
                      </a:r>
                      <a:r>
                        <a:rPr lang="en-US" sz="1400" dirty="0" smtClean="0"/>
                        <a:t>$,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30% EUR, 3% GBP)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Local currency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Synthetic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currency (?)</a:t>
                      </a:r>
                    </a:p>
                  </a:txBody>
                  <a:tcPr/>
                </a:tc>
              </a:tr>
              <a:tr h="119993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Objective</a:t>
                      </a:r>
                      <a:r>
                        <a:rPr lang="en-US" sz="2000" b="1" baseline="0" dirty="0" smtClean="0"/>
                        <a:t> function / 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smtClean="0"/>
                        <a:t>Risk tolerance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Max vs BM </a:t>
                      </a:r>
                      <a:r>
                        <a:rPr lang="en-US" sz="2000" dirty="0" err="1" smtClean="0"/>
                        <a:t>s.t.</a:t>
                      </a:r>
                      <a:r>
                        <a:rPr lang="en-US" sz="2000" dirty="0" smtClean="0"/>
                        <a:t>/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95% CVAR &lt;400bp </a:t>
                      </a:r>
                    </a:p>
                    <a:p>
                      <a:r>
                        <a:rPr lang="en-US" sz="2000" baseline="0" dirty="0" smtClean="0"/>
                        <a:t>(numeraire terms)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Max </a:t>
                      </a:r>
                      <a:r>
                        <a:rPr lang="en-US" sz="2000" baseline="0" dirty="0" smtClean="0"/>
                        <a:t>vs. BM </a:t>
                      </a:r>
                      <a:r>
                        <a:rPr lang="en-US" sz="2000" baseline="0" dirty="0" err="1" smtClean="0"/>
                        <a:t>s.t.</a:t>
                      </a:r>
                      <a:r>
                        <a:rPr lang="en-US" sz="2000" baseline="0" dirty="0" smtClean="0"/>
                        <a:t> / 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95%CVAR~1200bp</a:t>
                      </a:r>
                    </a:p>
                    <a:p>
                      <a:r>
                        <a:rPr lang="en-US" sz="2000" baseline="0" dirty="0" smtClean="0"/>
                        <a:t>(local currency)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return 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4% annual </a:t>
                      </a:r>
                      <a:r>
                        <a:rPr lang="en-US" sz="2000" dirty="0" smtClean="0"/>
                        <a:t>drawdown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1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FX reserves in </a:t>
            </a:r>
            <a:r>
              <a:rPr lang="en-US" sz="3200" b="1" dirty="0" smtClean="0">
                <a:solidFill>
                  <a:srgbClr val="002060"/>
                </a:solidFill>
              </a:rPr>
              <a:t>Israel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2400" dirty="0"/>
              <a:t>We have a single tranche </a:t>
            </a:r>
            <a:r>
              <a:rPr lang="en-US" sz="2400" dirty="0" smtClean="0"/>
              <a:t>in which the allocation changes</a:t>
            </a:r>
            <a:r>
              <a:rPr lang="en-US" sz="2400" dirty="0" smtClean="0"/>
              <a:t> </a:t>
            </a:r>
            <a:r>
              <a:rPr lang="en-US" sz="2400" dirty="0"/>
              <a:t>over </a:t>
            </a:r>
            <a:r>
              <a:rPr lang="en-US" sz="2400" dirty="0" smtClean="0"/>
              <a:t>time. 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45" y="1600200"/>
            <a:ext cx="798971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8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76" y="31027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The “marginal” allocation to </a:t>
            </a:r>
            <a:r>
              <a:rPr lang="en-US" sz="3200" b="1" dirty="0">
                <a:solidFill>
                  <a:srgbClr val="002060"/>
                </a:solidFill>
              </a:rPr>
              <a:t>equities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2400" dirty="0"/>
              <a:t>S</a:t>
            </a:r>
            <a:r>
              <a:rPr lang="en-US" sz="2400" dirty="0" smtClean="0"/>
              <a:t>hare of equities in FX reserves above $64 billion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3092" y="13001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%</a:t>
            </a:r>
            <a:endParaRPr lang="en-US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6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What is </a:t>
            </a:r>
            <a:r>
              <a:rPr lang="en-US" sz="3200" b="1" dirty="0" smtClean="0">
                <a:solidFill>
                  <a:srgbClr val="002060"/>
                </a:solidFill>
              </a:rPr>
              <a:t>the cost of holding reserves 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endParaRPr lang="en-US" sz="27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The balance-sheet </a:t>
            </a:r>
            <a:r>
              <a:rPr lang="en-US" sz="2800" dirty="0" smtClean="0"/>
              <a:t>cost to the CB does </a:t>
            </a:r>
            <a:r>
              <a:rPr lang="en-US" sz="2800" dirty="0" smtClean="0"/>
              <a:t>not represent the real cost to the </a:t>
            </a:r>
            <a:r>
              <a:rPr lang="en-US" sz="2800" dirty="0" smtClean="0"/>
              <a:t>economy 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The </a:t>
            </a:r>
            <a:r>
              <a:rPr lang="en-US" sz="2800" u="sng" dirty="0"/>
              <a:t>national</a:t>
            </a:r>
            <a:r>
              <a:rPr lang="en-US" sz="2800" dirty="0"/>
              <a:t> cost of holding reserves is not that high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And holding </a:t>
            </a:r>
            <a:r>
              <a:rPr lang="en-US" sz="2800" dirty="0" smtClean="0"/>
              <a:t>reserves has some </a:t>
            </a:r>
            <a:r>
              <a:rPr lang="en-US" sz="2800" dirty="0" smtClean="0"/>
              <a:t>benefits too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Holding </a:t>
            </a:r>
            <a:r>
              <a:rPr lang="en-US" sz="2800" dirty="0" smtClean="0"/>
              <a:t>above the optimal level </a:t>
            </a:r>
            <a:r>
              <a:rPr lang="en-US" sz="2800" u="sng" dirty="0" smtClean="0"/>
              <a:t>may</a:t>
            </a:r>
            <a:r>
              <a:rPr lang="en-US" sz="2800" dirty="0" smtClean="0"/>
              <a:t> have real costs, depending on the RP (negative in </a:t>
            </a:r>
            <a:r>
              <a:rPr lang="en-US" sz="2800" dirty="0" smtClean="0"/>
              <a:t>SW, very low in IL)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73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S</a:t>
            </a:r>
            <a:r>
              <a:rPr lang="en-US" sz="3200" b="1" dirty="0" smtClean="0">
                <a:solidFill>
                  <a:srgbClr val="002060"/>
                </a:solidFill>
              </a:rPr>
              <a:t>ummary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Very </a:t>
            </a:r>
            <a:r>
              <a:rPr lang="en-US" sz="2800" dirty="0" smtClean="0"/>
              <a:t>difficult to compare the performance of the BOI, SNB and Norway’s SWF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The BOI’s a</a:t>
            </a:r>
            <a:r>
              <a:rPr lang="en-US" sz="2800" dirty="0" smtClean="0"/>
              <a:t>sset allocation has substantially changed in recent years, so multi-year averages are problematic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An SWF </a:t>
            </a:r>
            <a:r>
              <a:rPr lang="en-US" sz="2800" dirty="0" smtClean="0"/>
              <a:t>in Israel is </a:t>
            </a:r>
            <a:r>
              <a:rPr lang="en-US" sz="2800" dirty="0" smtClean="0"/>
              <a:t>in the pipeline </a:t>
            </a:r>
            <a:r>
              <a:rPr lang="en-US" sz="2800" dirty="0" smtClean="0"/>
              <a:t>(2020</a:t>
            </a:r>
            <a:r>
              <a:rPr lang="en-US" sz="2800" dirty="0" smtClean="0"/>
              <a:t>). It should </a:t>
            </a:r>
            <a:r>
              <a:rPr lang="en-US" sz="2800" dirty="0" smtClean="0"/>
              <a:t>attenuate</a:t>
            </a:r>
            <a:r>
              <a:rPr lang="en-US" sz="2800" dirty="0" smtClean="0"/>
              <a:t> </a:t>
            </a:r>
            <a:r>
              <a:rPr lang="en-US" sz="2800" dirty="0"/>
              <a:t>the symptoms of the “Dutch disease”.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u="sng" dirty="0" smtClean="0"/>
              <a:t>In Israel</a:t>
            </a:r>
            <a:r>
              <a:rPr lang="en-US" sz="2800" dirty="0" smtClean="0"/>
              <a:t>: a </a:t>
            </a:r>
            <a:r>
              <a:rPr lang="en-US" sz="2800" dirty="0" smtClean="0"/>
              <a:t>“transfer</a:t>
            </a:r>
            <a:r>
              <a:rPr lang="en-US" sz="2800" dirty="0" smtClean="0"/>
              <a:t>” to an SWF might be </a:t>
            </a:r>
            <a:r>
              <a:rPr lang="en-US" sz="2800" dirty="0" smtClean="0"/>
              <a:t>self-defeating </a:t>
            </a:r>
            <a:r>
              <a:rPr lang="en-US" sz="2800" dirty="0" smtClean="0"/>
              <a:t>if the ER is overvalued</a:t>
            </a:r>
            <a:r>
              <a:rPr lang="en-US" sz="2800" dirty="0" smtClean="0"/>
              <a:t>. Under “norma</a:t>
            </a:r>
            <a:r>
              <a:rPr lang="en-US" sz="2800" dirty="0" smtClean="0"/>
              <a:t>l” conditions it might be optimal.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u="sng" dirty="0" smtClean="0"/>
              <a:t>In Switzerland</a:t>
            </a:r>
            <a:r>
              <a:rPr lang="en-US" sz="2800" dirty="0" smtClean="0"/>
              <a:t>: such a </a:t>
            </a:r>
            <a:r>
              <a:rPr lang="en-US" sz="2800" dirty="0" smtClean="0"/>
              <a:t>“transfer” </a:t>
            </a:r>
            <a:r>
              <a:rPr lang="en-US" sz="2800" dirty="0" smtClean="0"/>
              <a:t>would have an undesirable impact on the monetary </a:t>
            </a:r>
            <a:r>
              <a:rPr lang="en-US" sz="2800" dirty="0" smtClean="0"/>
              <a:t>base.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84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BOI reserves: annual </a:t>
            </a:r>
            <a:r>
              <a:rPr lang="en-US" sz="3200" b="1" dirty="0" smtClean="0">
                <a:solidFill>
                  <a:srgbClr val="002060"/>
                </a:solidFill>
              </a:rPr>
              <a:t>returns (%) 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2400" dirty="0" smtClean="0"/>
              <a:t>Th</a:t>
            </a:r>
            <a:r>
              <a:rPr lang="en-US" sz="2400" dirty="0" smtClean="0"/>
              <a:t>e contribution of the numeraire benchmark and active management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6093296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CC"/>
                </a:solidFill>
              </a:rPr>
              <a:t>Numeraire  benchmark</a:t>
            </a:r>
            <a:r>
              <a:rPr lang="en-US" sz="2000" dirty="0" smtClean="0"/>
              <a:t>                        </a:t>
            </a:r>
            <a:r>
              <a:rPr lang="en-US" sz="2000" b="1" dirty="0" smtClean="0">
                <a:solidFill>
                  <a:srgbClr val="669900"/>
                </a:solidFill>
              </a:rPr>
              <a:t>Active management</a:t>
            </a:r>
            <a:endParaRPr lang="en-US" sz="2000" b="1" dirty="0">
              <a:solidFill>
                <a:srgbClr val="6699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83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FX </a:t>
            </a:r>
            <a:r>
              <a:rPr lang="en-US" sz="3200" b="1" dirty="0">
                <a:solidFill>
                  <a:srgbClr val="002060"/>
                </a:solidFill>
              </a:rPr>
              <a:t>purchases </a:t>
            </a:r>
            <a:r>
              <a:rPr lang="en-US" sz="3200" b="1" dirty="0" smtClean="0">
                <a:solidFill>
                  <a:srgbClr val="002060"/>
                </a:solidFill>
              </a:rPr>
              <a:t>and the </a:t>
            </a:r>
            <a:r>
              <a:rPr lang="en-US" sz="3200" b="1" dirty="0">
                <a:solidFill>
                  <a:srgbClr val="002060"/>
                </a:solidFill>
              </a:rPr>
              <a:t>Effective 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8" y="1402614"/>
            <a:ext cx="8395275" cy="512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>
            <a:off x="7596336" y="2204864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92280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appreciation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7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The </a:t>
            </a:r>
            <a:r>
              <a:rPr lang="en-US" sz="3200" b="1" dirty="0">
                <a:solidFill>
                  <a:srgbClr val="002060"/>
                </a:solidFill>
              </a:rPr>
              <a:t>case </a:t>
            </a:r>
            <a:r>
              <a:rPr lang="en-US" sz="3200" b="1" dirty="0">
                <a:solidFill>
                  <a:srgbClr val="002060"/>
                </a:solidFill>
              </a:rPr>
              <a:t>for FX </a:t>
            </a:r>
            <a:r>
              <a:rPr lang="en-US" sz="3200" b="1" dirty="0">
                <a:solidFill>
                  <a:srgbClr val="002060"/>
                </a:solidFill>
              </a:rPr>
              <a:t>intervention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Global </a:t>
            </a:r>
            <a:r>
              <a:rPr lang="en-US" sz="2800" dirty="0" smtClean="0"/>
              <a:t>monetary conditions lead to ER overvaluation</a:t>
            </a:r>
          </a:p>
          <a:p>
            <a:r>
              <a:rPr lang="en-US" sz="2800" dirty="0" smtClean="0"/>
              <a:t>Heavy ER is a drag on exports and on </a:t>
            </a:r>
            <a:r>
              <a:rPr lang="en-US" sz="2800" dirty="0" smtClean="0"/>
              <a:t>inflation</a:t>
            </a:r>
          </a:p>
          <a:p>
            <a:r>
              <a:rPr lang="en-US" sz="2800" dirty="0" smtClean="0"/>
              <a:t>The key rate is </a:t>
            </a:r>
            <a:r>
              <a:rPr lang="en-US" sz="2800" dirty="0"/>
              <a:t>~ </a:t>
            </a:r>
            <a:r>
              <a:rPr lang="en-US" sz="2800" dirty="0" smtClean="0"/>
              <a:t>ZLB, be it 0.1 or -0.75  </a:t>
            </a:r>
            <a:endParaRPr lang="en-US" sz="2800" dirty="0" smtClean="0"/>
          </a:p>
          <a:p>
            <a:r>
              <a:rPr lang="en-US" sz="2800" dirty="0" smtClean="0"/>
              <a:t>FX intervention is </a:t>
            </a:r>
            <a:r>
              <a:rPr lang="en-US" sz="2800" dirty="0"/>
              <a:t>an additional monetary instrument </a:t>
            </a:r>
          </a:p>
          <a:p>
            <a:r>
              <a:rPr lang="en-US" sz="2800" dirty="0" smtClean="0"/>
              <a:t>Additional monetary leeway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 smtClean="0"/>
              <a:t>Questions</a:t>
            </a:r>
            <a:endParaRPr lang="en-US" sz="2800" b="1" dirty="0" smtClean="0"/>
          </a:p>
          <a:p>
            <a:r>
              <a:rPr lang="en-US" sz="2800" dirty="0" smtClean="0"/>
              <a:t>Is this policy effective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Does it affect the level of the ER? </a:t>
            </a:r>
          </a:p>
          <a:p>
            <a:r>
              <a:rPr lang="en-US" sz="2800" dirty="0" smtClean="0"/>
              <a:t>What are the costs?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083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FX reserves in Israel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5274"/>
            <a:ext cx="7914407" cy="470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2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Main takeaways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Part I: FX Intervention</a:t>
            </a:r>
          </a:p>
          <a:p>
            <a:pPr marL="0" indent="0">
              <a:buNone/>
            </a:pPr>
            <a:r>
              <a:rPr lang="en-US" sz="2800" dirty="0" smtClean="0"/>
              <a:t>“Modest results on the effectiveness”</a:t>
            </a:r>
          </a:p>
          <a:p>
            <a:pPr marL="0" indent="0">
              <a:buNone/>
            </a:pPr>
            <a:r>
              <a:rPr lang="en-US" sz="2800" dirty="0" smtClean="0"/>
              <a:t>1. FX intervention works – it reduces ER volatility</a:t>
            </a:r>
          </a:p>
          <a:p>
            <a:pPr marL="0" indent="0">
              <a:buNone/>
            </a:pPr>
            <a:r>
              <a:rPr lang="en-US" sz="2800" dirty="0" smtClean="0"/>
              <a:t>2. This policy leads to a massive reserves build-up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Part II: Investment</a:t>
            </a:r>
          </a:p>
          <a:p>
            <a:pPr marL="0" indent="0">
              <a:buNone/>
            </a:pPr>
            <a:r>
              <a:rPr lang="en-US" sz="2800" dirty="0" smtClean="0"/>
              <a:t>3. The cost of holding reserves can be reduced by increasing the risk/return profile</a:t>
            </a:r>
          </a:p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n-US" sz="2800" dirty="0" smtClean="0"/>
              <a:t>A possible option is </a:t>
            </a:r>
            <a:r>
              <a:rPr lang="en-US" sz="2800" dirty="0" smtClean="0"/>
              <a:t>to “transfer” reserves to an </a:t>
            </a:r>
            <a:r>
              <a:rPr lang="en-US" sz="2800" dirty="0" smtClean="0"/>
              <a:t>SWF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Does lower volatility indicate effectiveness?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2400" dirty="0" smtClean="0"/>
              <a:t>Two “typical” intervention “snapshots”, intraday data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92888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47664" y="55172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yes…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55172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sometimes no…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9168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USDILS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9168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USDILS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480818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244408" y="482208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15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answer also depends </a:t>
            </a:r>
            <a:r>
              <a:rPr lang="en-US" sz="3200" b="1" dirty="0">
                <a:solidFill>
                  <a:srgbClr val="002060"/>
                </a:solidFill>
              </a:rPr>
              <a:t>on the ER regime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dirty="0"/>
              <a:t>If the ER is traded at the floor there is no “premium” for the regime, </a:t>
            </a:r>
            <a:r>
              <a:rPr lang="en-US" sz="2400" dirty="0" smtClean="0"/>
              <a:t>maybe because </a:t>
            </a:r>
            <a:r>
              <a:rPr lang="en-US" sz="2400" dirty="0"/>
              <a:t>it is not fully credible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91780" y="2204864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292080" y="2204864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Part I: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Lower volatility provides some indirect evidence for effectiveness under a “float” regime (Israel)</a:t>
            </a:r>
          </a:p>
          <a:p>
            <a:endParaRPr lang="en-US" sz="2800" dirty="0" smtClean="0"/>
          </a:p>
          <a:p>
            <a:r>
              <a:rPr lang="en-US" sz="2800" dirty="0" smtClean="0"/>
              <a:t>But not under a floor when volatility is low and the ER is at the floor (Switzerland)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question</a:t>
            </a:r>
            <a:r>
              <a:rPr lang="en-US" sz="2800" dirty="0" smtClean="0"/>
              <a:t>: </a:t>
            </a:r>
            <a:r>
              <a:rPr lang="en-US" sz="2800" dirty="0"/>
              <a:t>d</a:t>
            </a:r>
            <a:r>
              <a:rPr lang="en-US" sz="2800" dirty="0" smtClean="0"/>
              <a:t>o FX purchases substantially affect </a:t>
            </a:r>
            <a:r>
              <a:rPr lang="en-US" sz="2800" dirty="0"/>
              <a:t>the </a:t>
            </a:r>
            <a:r>
              <a:rPr lang="en-US" sz="2800" u="sng" dirty="0"/>
              <a:t>level</a:t>
            </a:r>
            <a:r>
              <a:rPr lang="en-US" sz="2800" dirty="0"/>
              <a:t> of the ER</a:t>
            </a:r>
            <a:r>
              <a:rPr lang="en-US" sz="2800" dirty="0" smtClean="0"/>
              <a:t>? – remains unanswered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returns and volatility</a:t>
            </a:r>
            <a:r>
              <a:rPr lang="en-US" sz="2800" b="1" dirty="0" smtClean="0"/>
              <a:t>:     </a:t>
            </a:r>
            <a:r>
              <a:rPr lang="en-US" sz="2800" b="1" dirty="0" smtClean="0"/>
              <a:t>SWF &gt; SNB &gt; </a:t>
            </a:r>
            <a:r>
              <a:rPr lang="en-US" sz="2800" b="1" dirty="0" smtClean="0"/>
              <a:t>BOI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This is very reasonable, given the portfolios’ compositions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BOI: 13% equities, passive (DM)</a:t>
            </a:r>
          </a:p>
          <a:p>
            <a:r>
              <a:rPr lang="en-US" sz="2800" dirty="0" smtClean="0"/>
              <a:t>SNB: 20% equities, passive (DM+EM)</a:t>
            </a:r>
          </a:p>
          <a:p>
            <a:r>
              <a:rPr lang="en-US" sz="2800" dirty="0" smtClean="0"/>
              <a:t>SWF: 70</a:t>
            </a:r>
            <a:r>
              <a:rPr lang="en-US" sz="2800" dirty="0"/>
              <a:t>% </a:t>
            </a:r>
            <a:r>
              <a:rPr lang="en-US" sz="2800" dirty="0" smtClean="0"/>
              <a:t>equities, active - Beta&gt;1 (DM+EM)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u="sng" dirty="0"/>
              <a:t>Alex’s recipe: </a:t>
            </a:r>
            <a:r>
              <a:rPr lang="en-US" sz="2800" dirty="0" smtClean="0"/>
              <a:t>transfer (some of) </a:t>
            </a:r>
            <a:r>
              <a:rPr lang="en-US" sz="2800" dirty="0"/>
              <a:t>reserves </a:t>
            </a:r>
            <a:r>
              <a:rPr lang="en-US" sz="2800" dirty="0" smtClean="0"/>
              <a:t>to </a:t>
            </a:r>
            <a:r>
              <a:rPr lang="en-US" sz="2800" dirty="0"/>
              <a:t>an SWF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It is difficult to compare us as asset managers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We </a:t>
            </a:r>
            <a:r>
              <a:rPr lang="en-US" sz="2800" dirty="0" smtClean="0"/>
              <a:t>have liabilities too, an SWF would </a:t>
            </a:r>
            <a:r>
              <a:rPr lang="en-US" sz="2800" dirty="0"/>
              <a:t>h</a:t>
            </a:r>
            <a:r>
              <a:rPr lang="en-US" sz="2800" dirty="0" smtClean="0"/>
              <a:t>ave to “pay</a:t>
            </a:r>
            <a:r>
              <a:rPr lang="en-US" sz="2800" dirty="0" smtClean="0"/>
              <a:t>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26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9766</TotalTime>
  <Words>655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Forex intervention and reserve management in Switzerland and Israel </vt:lpstr>
      <vt:lpstr>FX purchases and the Effective ER</vt:lpstr>
      <vt:lpstr>The case for FX intervention</vt:lpstr>
      <vt:lpstr>FX reserves in Israel</vt:lpstr>
      <vt:lpstr>Main takeaways  </vt:lpstr>
      <vt:lpstr>Does lower volatility indicate effectiveness?  Two “typical” intervention “snapshots”, intraday data</vt:lpstr>
      <vt:lpstr>The answer also depends on the ER regime If the ER is traded at the floor there is no “premium” for the regime, maybe because it is not fully credible</vt:lpstr>
      <vt:lpstr>Part I: Summary</vt:lpstr>
      <vt:lpstr>Part II</vt:lpstr>
      <vt:lpstr>Is it possible to run a horse-race between asset managers with very different goals?</vt:lpstr>
      <vt:lpstr>FX reserves in Israel  We have a single tranche in which the allocation changes over time. </vt:lpstr>
      <vt:lpstr>The “marginal” allocation to equities  Share of equities in FX reserves above $64 billion </vt:lpstr>
      <vt:lpstr>What is the cost of holding reserves ?</vt:lpstr>
      <vt:lpstr>Summary</vt:lpstr>
      <vt:lpstr>BOI reserves: annual returns (%)  The contribution of the numeraire benchmark and active management</vt:lpstr>
    </vt:vector>
  </TitlesOfParts>
  <Company>BOI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Forex intervention and reserve management in Switzerland and Israel</dc:title>
  <dc:creator>Amit Friedman</dc:creator>
  <cp:lastModifiedBy>Amit Friedman</cp:lastModifiedBy>
  <cp:revision>73</cp:revision>
  <dcterms:created xsi:type="dcterms:W3CDTF">2017-06-28T13:09:54Z</dcterms:created>
  <dcterms:modified xsi:type="dcterms:W3CDTF">2017-07-06T13:46:29Z</dcterms:modified>
</cp:coreProperties>
</file>