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5" r:id="rId10"/>
    <p:sldId id="264" r:id="rId11"/>
    <p:sldId id="266" r:id="rId12"/>
    <p:sldId id="268" r:id="rId13"/>
    <p:sldId id="267" r:id="rId14"/>
    <p:sldId id="269" r:id="rId15"/>
    <p:sldId id="274" r:id="rId16"/>
    <p:sldId id="271" r:id="rId17"/>
    <p:sldId id="272" r:id="rId18"/>
    <p:sldId id="289" r:id="rId19"/>
    <p:sldId id="273" r:id="rId20"/>
    <p:sldId id="275" r:id="rId21"/>
    <p:sldId id="276" r:id="rId22"/>
    <p:sldId id="277" r:id="rId23"/>
    <p:sldId id="278" r:id="rId24"/>
    <p:sldId id="279" r:id="rId25"/>
    <p:sldId id="283" r:id="rId26"/>
    <p:sldId id="284" r:id="rId27"/>
    <p:sldId id="288" r:id="rId28"/>
    <p:sldId id="285" r:id="rId29"/>
    <p:sldId id="280" r:id="rId30"/>
    <p:sldId id="281" r:id="rId31"/>
    <p:sldId id="282" r:id="rId32"/>
    <p:sldId id="286" r:id="rId33"/>
    <p:sldId id="287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6F3E-D6CF-4215-97BD-AD2C5A8030E9}" type="datetimeFigureOut">
              <a:rPr lang="en-US" smtClean="0"/>
              <a:t>5/31/2015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421A1-693E-40BB-81E7-871B779FF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606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6F3E-D6CF-4215-97BD-AD2C5A8030E9}" type="datetimeFigureOut">
              <a:rPr lang="en-US" smtClean="0"/>
              <a:t>5/31/2015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421A1-693E-40BB-81E7-871B779FF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676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6F3E-D6CF-4215-97BD-AD2C5A8030E9}" type="datetimeFigureOut">
              <a:rPr lang="en-US" smtClean="0"/>
              <a:t>5/31/2015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421A1-693E-40BB-81E7-871B779FF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287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6F3E-D6CF-4215-97BD-AD2C5A8030E9}" type="datetimeFigureOut">
              <a:rPr lang="en-US" smtClean="0"/>
              <a:t>5/31/2015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421A1-693E-40BB-81E7-871B779FF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179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6F3E-D6CF-4215-97BD-AD2C5A8030E9}" type="datetimeFigureOut">
              <a:rPr lang="en-US" smtClean="0"/>
              <a:t>5/31/2015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421A1-693E-40BB-81E7-871B779FF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685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6F3E-D6CF-4215-97BD-AD2C5A8030E9}" type="datetimeFigureOut">
              <a:rPr lang="en-US" smtClean="0"/>
              <a:t>5/31/2015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421A1-693E-40BB-81E7-871B779FF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217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6F3E-D6CF-4215-97BD-AD2C5A8030E9}" type="datetimeFigureOut">
              <a:rPr lang="en-US" smtClean="0"/>
              <a:t>5/31/2015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421A1-693E-40BB-81E7-871B779FF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35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6F3E-D6CF-4215-97BD-AD2C5A8030E9}" type="datetimeFigureOut">
              <a:rPr lang="en-US" smtClean="0"/>
              <a:t>5/31/2015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421A1-693E-40BB-81E7-871B779FF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912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6F3E-D6CF-4215-97BD-AD2C5A8030E9}" type="datetimeFigureOut">
              <a:rPr lang="en-US" smtClean="0"/>
              <a:t>5/31/2015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421A1-693E-40BB-81E7-871B779FF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25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6F3E-D6CF-4215-97BD-AD2C5A8030E9}" type="datetimeFigureOut">
              <a:rPr lang="en-US" smtClean="0"/>
              <a:t>5/31/2015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421A1-693E-40BB-81E7-871B779FF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780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6F3E-D6CF-4215-97BD-AD2C5A8030E9}" type="datetimeFigureOut">
              <a:rPr lang="en-US" smtClean="0"/>
              <a:t>5/31/2015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421A1-693E-40BB-81E7-871B779FF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140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76F3E-D6CF-4215-97BD-AD2C5A8030E9}" type="datetimeFigureOut">
              <a:rPr lang="en-US" smtClean="0"/>
              <a:t>5/31/2015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421A1-693E-40BB-81E7-871B779FF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346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10" Type="http://schemas.openxmlformats.org/officeDocument/2006/relationships/image" Target="../media/image42.png"/><Relationship Id="rId4" Type="http://schemas.openxmlformats.org/officeDocument/2006/relationships/image" Target="../media/image36.png"/><Relationship Id="rId9" Type="http://schemas.openxmlformats.org/officeDocument/2006/relationships/image" Target="../media/image4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emf"/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290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838200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Palatino Linotype" panose="02040502050505030304" pitchFamily="18" charset="0"/>
              </a:rPr>
              <a:t>Human capital, </a:t>
            </a:r>
            <a:r>
              <a:rPr lang="en-US" dirty="0" smtClean="0">
                <a:latin typeface="Palatino Linotype" panose="02040502050505030304" pitchFamily="18" charset="0"/>
              </a:rPr>
              <a:t>on-the-job </a:t>
            </a:r>
            <a:r>
              <a:rPr lang="en-US" dirty="0" smtClean="0">
                <a:latin typeface="Palatino Linotype" panose="02040502050505030304" pitchFamily="18" charset="0"/>
              </a:rPr>
              <a:t>search and the life-cycle</a:t>
            </a:r>
            <a:endParaRPr lang="en-US" dirty="0">
              <a:latin typeface="Palatino Linotype" panose="0204050205050503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124200"/>
            <a:ext cx="6400800" cy="7620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Tanya Baron</a:t>
            </a:r>
            <a:endParaRPr lang="en-US" sz="24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00" y="5334000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Palatino Linotype" panose="02040502050505030304" pitchFamily="18" charset="0"/>
              </a:rPr>
              <a:t>08 June 2015</a:t>
            </a:r>
            <a:endParaRPr lang="en-US" dirty="0">
              <a:latin typeface="Palatino Linotype" panose="0204050205050503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57055" y="4820831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Macro Workshop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63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Palatino Linotype" panose="02040502050505030304" pitchFamily="18" charset="0"/>
              </a:rPr>
              <a:t>The workers. Random events</a:t>
            </a:r>
            <a:endParaRPr lang="en-US" sz="4000" b="1" dirty="0">
              <a:latin typeface="Palatino Linotype" panose="0204050205050503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457200" y="1752600"/>
                <a:ext cx="7848600" cy="32008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200000"/>
                  </a:lnSpc>
                </a:pPr>
                <a:r>
                  <a:rPr lang="en-US" sz="2000" dirty="0" smtClean="0">
                    <a:latin typeface="Palatino Linotype" panose="02040502050505030304" pitchFamily="18" charset="0"/>
                  </a:rPr>
                  <a:t>Random </a:t>
                </a:r>
                <a:r>
                  <a:rPr lang="en-US" sz="2000" dirty="0" smtClean="0">
                    <a:latin typeface="Palatino Linotype" panose="02040502050505030304" pitchFamily="18" charset="0"/>
                  </a:rPr>
                  <a:t>events in each stage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</a:rPr>
                      <m:t>𝑠</m:t>
                    </m:r>
                  </m:oMath>
                </a14:m>
                <a:r>
                  <a:rPr lang="en-US" sz="2000" dirty="0" smtClean="0">
                    <a:latin typeface="Palatino Linotype" panose="0204050205050503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</a:rPr>
                      <m:t>𝑠</m:t>
                    </m:r>
                    <m:r>
                      <a:rPr lang="en-US" sz="2000" i="1" dirty="0" smtClean="0">
                        <a:latin typeface="Cambria Math"/>
                      </a:rPr>
                      <m:t>∈{</m:t>
                    </m:r>
                    <m:r>
                      <a:rPr lang="en-US" sz="2000" i="1" dirty="0" smtClean="0">
                        <a:latin typeface="Cambria Math"/>
                      </a:rPr>
                      <m:t>1</m:t>
                    </m:r>
                    <m:r>
                      <a:rPr lang="en-US" sz="2000" i="1" dirty="0" smtClean="0">
                        <a:latin typeface="Cambria Math"/>
                      </a:rPr>
                      <m:t>,</m:t>
                    </m:r>
                    <m:r>
                      <a:rPr lang="en-US" sz="2000" i="1" dirty="0" smtClean="0">
                        <a:latin typeface="Cambria Math"/>
                      </a:rPr>
                      <m:t>2</m:t>
                    </m:r>
                    <m:r>
                      <a:rPr lang="en-US" sz="2000" i="1" dirty="0" smtClean="0">
                        <a:latin typeface="Cambria Math"/>
                      </a:rPr>
                      <m:t>,</m:t>
                    </m:r>
                    <m:r>
                      <a:rPr lang="en-US" sz="2000" i="1" dirty="0" smtClean="0">
                        <a:latin typeface="Cambria Math"/>
                      </a:rPr>
                      <m:t>3</m:t>
                    </m:r>
                    <m:r>
                      <a:rPr lang="en-US" sz="2000" i="1" dirty="0" smtClean="0">
                        <a:latin typeface="Cambria Math"/>
                      </a:rPr>
                      <m:t>,</m:t>
                    </m:r>
                    <m:r>
                      <a:rPr lang="en-US" sz="2000" i="1" dirty="0" smtClean="0">
                        <a:latin typeface="Cambria Math"/>
                      </a:rPr>
                      <m:t>4</m:t>
                    </m:r>
                    <m:r>
                      <a:rPr lang="en-US" sz="2000" i="1" dirty="0" smtClean="0">
                        <a:latin typeface="Cambria Math"/>
                      </a:rPr>
                      <m:t>}</m:t>
                    </m:r>
                  </m:oMath>
                </a14:m>
                <a:r>
                  <a:rPr lang="en-US" sz="2000" dirty="0" smtClean="0">
                    <a:latin typeface="Palatino Linotype" panose="02040502050505030304" pitchFamily="18" charset="0"/>
                  </a:rPr>
                  <a:t>:   </a:t>
                </a:r>
              </a:p>
              <a:p>
                <a:pPr marL="457200" indent="-457200">
                  <a:lnSpc>
                    <a:spcPct val="200000"/>
                  </a:lnSpc>
                  <a:buFont typeface="+mj-lt"/>
                  <a:buAutoNum type="arabicPeriod"/>
                </a:pPr>
                <a:r>
                  <a:rPr lang="en-US" sz="2000" dirty="0" smtClean="0">
                    <a:latin typeface="Palatino Linotype" panose="02040502050505030304" pitchFamily="18" charset="0"/>
                  </a:rPr>
                  <a:t>An </a:t>
                </a:r>
                <a:r>
                  <a:rPr lang="en-US" sz="2000" dirty="0" smtClean="0">
                    <a:latin typeface="Palatino Linotype" panose="02040502050505030304" pitchFamily="18" charset="0"/>
                  </a:rPr>
                  <a:t>unemployed </a:t>
                </a:r>
                <a:r>
                  <a:rPr lang="en-US" sz="2000" dirty="0" smtClean="0">
                    <a:latin typeface="Palatino Linotype" panose="02040502050505030304" pitchFamily="18" charset="0"/>
                  </a:rPr>
                  <a:t>worker gets an offer at rate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/>
                          </a:rPr>
                        </m:ctrlPr>
                      </m:sSubPr>
                      <m:e>
                        <m:sSubSup>
                          <m:sSubSupPr>
                            <m:ctrlPr>
                              <a:rPr lang="en-US" sz="2000" i="1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2000" i="1" smtClean="0">
                                <a:latin typeface="Cambria Math"/>
                                <a:ea typeface="Cambria Math"/>
                              </a:rPr>
                              <m:t>𝜆</m:t>
                            </m:r>
                          </m:e>
                          <m:sub/>
                          <m:sup>
                            <m:r>
                              <a:rPr lang="en-US" sz="2000" b="0" i="1" smtClean="0">
                                <a:latin typeface="Cambria Math"/>
                              </a:rPr>
                              <m:t>𝑠</m:t>
                            </m:r>
                          </m:sup>
                        </m:sSubSup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endParaRPr lang="en-US" sz="2000" dirty="0" smtClean="0">
                  <a:latin typeface="Palatino Linotype" panose="02040502050505030304" pitchFamily="18" charset="0"/>
                </a:endParaRPr>
              </a:p>
              <a:p>
                <a:pPr marL="457200" indent="-457200">
                  <a:lnSpc>
                    <a:spcPct val="200000"/>
                  </a:lnSpc>
                  <a:buFont typeface="+mj-lt"/>
                  <a:buAutoNum type="arabicPeriod"/>
                </a:pPr>
                <a:r>
                  <a:rPr lang="en-US" sz="2000" dirty="0" smtClean="0">
                    <a:latin typeface="Palatino Linotype" panose="02040502050505030304" pitchFamily="18" charset="0"/>
                  </a:rPr>
                  <a:t>An employed worker gets an offer at rate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/>
                          </a:rPr>
                        </m:ctrlPr>
                      </m:sSubPr>
                      <m:e>
                        <m:sSubSup>
                          <m:sSubSupPr>
                            <m:ctrlPr>
                              <a:rPr lang="en-US" sz="2000" i="1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2000" i="1" smtClean="0">
                                <a:latin typeface="Cambria Math"/>
                                <a:ea typeface="Cambria Math"/>
                              </a:rPr>
                              <m:t>𝜆</m:t>
                            </m:r>
                          </m:e>
                          <m:sub/>
                          <m:sup>
                            <m:r>
                              <a:rPr lang="en-US" sz="2000" b="0" i="1" smtClean="0">
                                <a:latin typeface="Cambria Math"/>
                              </a:rPr>
                              <m:t>𝑠</m:t>
                            </m:r>
                          </m:sup>
                        </m:sSubSup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endParaRPr lang="en-US" sz="2000" dirty="0" smtClean="0">
                  <a:latin typeface="Palatino Linotype" panose="02040502050505030304" pitchFamily="18" charset="0"/>
                </a:endParaRPr>
              </a:p>
              <a:p>
                <a:pPr marL="457200" indent="-457200">
                  <a:lnSpc>
                    <a:spcPct val="200000"/>
                  </a:lnSpc>
                  <a:buFont typeface="+mj-lt"/>
                  <a:buAutoNum type="arabicPeriod"/>
                </a:pPr>
                <a:r>
                  <a:rPr lang="en-US" sz="2000" dirty="0" smtClean="0">
                    <a:latin typeface="Palatino Linotype" panose="02040502050505030304" pitchFamily="18" charset="0"/>
                  </a:rPr>
                  <a:t>Match is destroyed exogenously 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 smtClean="0">
                            <a:latin typeface="Cambria Math"/>
                            <a:ea typeface="Cambria Math"/>
                          </a:rPr>
                          <m:t>𝛿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</a:rPr>
                          <m:t>𝑠</m:t>
                        </m:r>
                      </m:sup>
                    </m:sSup>
                  </m:oMath>
                </a14:m>
                <a:endParaRPr lang="en-US" sz="2000" dirty="0" smtClean="0">
                  <a:latin typeface="Palatino Linotype" panose="02040502050505030304" pitchFamily="18" charset="0"/>
                </a:endParaRPr>
              </a:p>
              <a:p>
                <a:pPr marL="457200" indent="-457200">
                  <a:lnSpc>
                    <a:spcPct val="200000"/>
                  </a:lnSpc>
                  <a:buFont typeface="+mj-lt"/>
                  <a:buAutoNum type="arabicPeriod"/>
                </a:pPr>
                <a:r>
                  <a:rPr lang="en-US" sz="2000" dirty="0" smtClean="0">
                    <a:latin typeface="Palatino Linotype" panose="02040502050505030304" pitchFamily="18" charset="0"/>
                  </a:rPr>
                  <a:t>Worker moves to stage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</a:rPr>
                      <m:t>𝑠</m:t>
                    </m:r>
                    <m:r>
                      <a:rPr lang="en-US" sz="2000" i="1" dirty="0" smtClean="0">
                        <a:latin typeface="Cambria Math"/>
                      </a:rPr>
                      <m:t>+</m:t>
                    </m:r>
                    <m:r>
                      <a:rPr lang="en-US" sz="2000" i="1" dirty="0" smtClean="0">
                        <a:latin typeface="Cambria Math"/>
                      </a:rPr>
                      <m:t>1</m:t>
                    </m:r>
                  </m:oMath>
                </a14:m>
                <a:r>
                  <a:rPr lang="en-US" sz="2000" dirty="0" smtClean="0">
                    <a:latin typeface="Palatino Linotype" panose="02040502050505030304" pitchFamily="18" charset="0"/>
                  </a:rPr>
                  <a:t> at rate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</a:rPr>
                      <m:t>𝜑</m:t>
                    </m:r>
                  </m:oMath>
                </a14:m>
                <a:endParaRPr lang="en-US" sz="2000" dirty="0">
                  <a:latin typeface="Palatino Linotype" panose="02040502050505030304" pitchFamily="18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752600"/>
                <a:ext cx="7848600" cy="3200813"/>
              </a:xfrm>
              <a:prstGeom prst="rect">
                <a:avLst/>
              </a:prstGeom>
              <a:blipFill rotWithShape="1">
                <a:blip r:embed="rId2"/>
                <a:stretch>
                  <a:fillRect l="-1009" b="-32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8606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4636" y="13855"/>
            <a:ext cx="91440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Palatino Linotype" panose="02040502050505030304" pitchFamily="18" charset="0"/>
              </a:rPr>
              <a:t>Unemployed workers in stage s</a:t>
            </a:r>
            <a:endParaRPr lang="en-US" sz="4000" b="1" dirty="0">
              <a:latin typeface="Palatino Linotype" panose="0204050205050503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-32657" y="5562600"/>
                <a:ext cx="9144000" cy="8268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sz="2000" dirty="0" smtClean="0">
                    <a:latin typeface="Palatino Linotype" panose="02040502050505030304" pitchFamily="18" charset="0"/>
                  </a:rPr>
                  <a:t>Important: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 smtClean="0">
                            <a:latin typeface="Cambria Math"/>
                            <a:ea typeface="Cambria Math"/>
                          </a:rPr>
                          <m:t>𝜕</m:t>
                        </m:r>
                        <m:sSup>
                          <m:sSupPr>
                            <m:ctrlPr>
                              <a:rPr lang="en-US" sz="2000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𝑊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𝑈</m:t>
                            </m:r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,</m:t>
                            </m:r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𝑠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num>
                      <m:den>
                        <m:r>
                          <a:rPr lang="en-US" sz="2000" i="1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US" sz="2000" dirty="0" smtClean="0">
                    <a:latin typeface="Palatino Linotype" panose="02040502050505030304" pitchFamily="18" charset="0"/>
                  </a:rPr>
                  <a:t>   is negative and proportionate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𝑊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𝑈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𝑠</m:t>
                        </m:r>
                      </m:sup>
                    </m:sSup>
                    <m:r>
                      <a:rPr lang="en-US" sz="2000" b="0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𝑦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sz="2000" dirty="0">
                  <a:latin typeface="Palatino Linotype" panose="02040502050505030304" pitchFamily="18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2657" y="5562600"/>
                <a:ext cx="9144000" cy="82689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-403091" y="1447800"/>
                <a:ext cx="5715000" cy="8336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</a:rPr>
                        <m:t>𝑟</m:t>
                      </m:r>
                      <m:sSup>
                        <m:sSup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𝑊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𝑈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.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𝑠</m:t>
                          </m:r>
                        </m:sup>
                      </m:sSup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𝑏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𝑦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𝑊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𝑈</m:t>
                              </m:r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,</m:t>
                              </m:r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𝑠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e>
                          </m:d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+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03091" y="1447800"/>
                <a:ext cx="5715000" cy="83362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1204686" y="2526583"/>
                <a:ext cx="7924800" cy="13562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e>
                        <m:sup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𝑠</m:t>
                          </m:r>
                        </m:sup>
                      </m:sSup>
                      <m:r>
                        <a:rPr lang="en-US" sz="2400" i="1">
                          <a:latin typeface="Cambria Math"/>
                          <a:ea typeface="Cambria Math"/>
                        </a:rPr>
                        <m:t>∙</m:t>
                      </m:r>
                      <m:nary>
                        <m:naryPr>
                          <m:limLoc m:val="undOvr"/>
                          <m:ctrlPr>
                            <a:rPr lang="en-US" sz="2400" i="1">
                              <a:latin typeface="Cambria Math"/>
                              <a:ea typeface="Cambria Math"/>
                            </a:rPr>
                          </m:ctrlPr>
                        </m:naryPr>
                        <m:sub>
                          <m:bar>
                            <m:barPr>
                              <m:ctrlPr>
                                <a:rPr lang="en-US" sz="2400" i="1">
                                  <a:latin typeface="Cambria Math"/>
                                  <a:ea typeface="Cambria Math"/>
                                </a:rPr>
                              </m:ctrlPr>
                            </m:barPr>
                            <m:e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</m:bar>
                        </m:sub>
                        <m:sup>
                          <m:bar>
                            <m:barPr>
                              <m:pos m:val="top"/>
                              <m:ctrlPr>
                                <a:rPr lang="en-US" sz="2400" i="1">
                                  <a:latin typeface="Cambria Math"/>
                                  <a:ea typeface="Cambria Math"/>
                                </a:rPr>
                              </m:ctrlPr>
                            </m:barPr>
                            <m:e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</m:bar>
                        </m:sup>
                        <m:e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𝑚𝑎𝑥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2400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40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/>
                                      <a:ea typeface="Cambria Math"/>
                                    </a:rPr>
                                    <m:t>𝑊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/>
                                      <a:ea typeface="Cambria Math"/>
                                    </a:rPr>
                                    <m:t>𝐸</m:t>
                                  </m:r>
                                  <m:r>
                                    <a:rPr lang="en-US" sz="2400" i="1">
                                      <a:latin typeface="Cambria Math"/>
                                      <a:ea typeface="Cambria Math"/>
                                    </a:rPr>
                                    <m:t>,</m:t>
                                  </m:r>
                                  <m:r>
                                    <a:rPr lang="en-US" sz="2400" i="1">
                                      <a:latin typeface="Cambria Math"/>
                                      <a:ea typeface="Cambria Math"/>
                                    </a:rPr>
                                    <m:t>𝑠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sz="240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/>
                                      <a:ea typeface="Cambria Math"/>
                                    </a:rPr>
                                    <m:t>𝑦</m:t>
                                  </m:r>
                                  <m:r>
                                    <a:rPr lang="en-US" sz="2400" i="1">
                                      <a:latin typeface="Cambria Math"/>
                                      <a:ea typeface="Cambria Math"/>
                                    </a:rPr>
                                    <m:t>,</m:t>
                                  </m:r>
                                  <m:sSup>
                                    <m:sSupPr>
                                      <m:ctrlPr>
                                        <a:rPr lang="en-US" sz="2400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i="1">
                                          <a:latin typeface="Cambria Math"/>
                                          <a:ea typeface="Cambria Math"/>
                                        </a:rPr>
                                        <m:t>𝜃</m:t>
                                      </m:r>
                                    </m:e>
                                    <m:sup>
                                      <m:r>
                                        <a:rPr lang="en-US" sz="2400" i="1">
                                          <a:latin typeface="Cambria Math"/>
                                          <a:ea typeface="Cambria Math"/>
                                        </a:rPr>
                                        <m:t>′</m:t>
                                      </m:r>
                                    </m:sup>
                                  </m:sSup>
                                </m:e>
                              </m:d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𝑊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/>
                                    </a:rPr>
                                    <m:t>𝑈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.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𝑠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</m:d>
                              <m:r>
                                <a:rPr lang="en-US" sz="2400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0</m:t>
                              </m:r>
                            </m:e>
                          </m:d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𝐹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𝑠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2400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40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/>
                                      <a:ea typeface="Cambria Math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</m:d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+</m:t>
                          </m:r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4686" y="2526583"/>
                <a:ext cx="7924800" cy="135620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1828800" y="4389174"/>
                <a:ext cx="394030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2400" i="1">
                          <a:latin typeface="Cambria Math"/>
                          <a:ea typeface="Cambria Math"/>
                        </a:rPr>
                        <m:t>𝜑</m:t>
                      </m:r>
                      <m:r>
                        <a:rPr lang="en-US" sz="2400" i="1"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𝑊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𝑈</m:t>
                              </m:r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,</m:t>
                              </m:r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𝑠</m:t>
                              </m:r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2400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e>
                          </m:d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𝑊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𝑈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.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𝑠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𝑦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4389174"/>
                <a:ext cx="3940309" cy="461665"/>
              </a:xfrm>
              <a:prstGeom prst="rect">
                <a:avLst/>
              </a:prstGeom>
              <a:blipFill rotWithShape="1">
                <a:blip r:embed="rId5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947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Palatino Linotype" panose="02040502050505030304" pitchFamily="18" charset="0"/>
              </a:rPr>
              <a:t>Employed workers in stage s</a:t>
            </a:r>
            <a:endParaRPr lang="en-US" sz="4000" b="1" dirty="0">
              <a:latin typeface="Palatino Linotype" panose="0204050205050503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152400" y="5534265"/>
                <a:ext cx="8534400" cy="5820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latin typeface="Palatino Linotype" panose="02040502050505030304" pitchFamily="18" charset="0"/>
                  </a:rPr>
                  <a:t>Important: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 smtClean="0">
                            <a:latin typeface="Cambria Math"/>
                            <a:ea typeface="Cambria Math"/>
                          </a:rPr>
                          <m:t>𝜕</m:t>
                        </m:r>
                        <m:sSup>
                          <m:sSupPr>
                            <m:ctrlPr>
                              <a:rPr lang="en-US" sz="2000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𝑊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𝐸</m:t>
                            </m:r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,</m:t>
                            </m:r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𝑠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𝜃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num>
                      <m:den>
                        <m:r>
                          <a:rPr lang="en-US" sz="2000" i="1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US" sz="2000" dirty="0" smtClean="0">
                    <a:latin typeface="Palatino Linotype" panose="02040502050505030304" pitchFamily="18" charset="0"/>
                  </a:rPr>
                  <a:t>   is </a:t>
                </a:r>
                <a:r>
                  <a:rPr lang="en-US" sz="2000" dirty="0" smtClean="0">
                    <a:latin typeface="Palatino Linotype" panose="02040502050505030304" pitchFamily="18" charset="0"/>
                  </a:rPr>
                  <a:t>positive </a:t>
                </a:r>
                <a:r>
                  <a:rPr lang="en-US" sz="2000" dirty="0" smtClean="0">
                    <a:latin typeface="Palatino Linotype" panose="02040502050505030304" pitchFamily="18" charset="0"/>
                  </a:rPr>
                  <a:t>and proportionate to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𝑊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𝐸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𝑠</m:t>
                        </m:r>
                      </m:sup>
                    </m:sSup>
                    <m:r>
                      <a:rPr lang="en-US" sz="2000" b="0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𝑦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,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𝜃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sz="2000" dirty="0">
                  <a:latin typeface="Palatino Linotype" panose="02040502050505030304" pitchFamily="18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5534265"/>
                <a:ext cx="8534400" cy="582019"/>
              </a:xfrm>
              <a:prstGeom prst="rect">
                <a:avLst/>
              </a:prstGeom>
              <a:blipFill rotWithShape="1">
                <a:blip r:embed="rId2"/>
                <a:stretch>
                  <a:fillRect l="-714" b="-73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-403091" y="1447800"/>
                <a:ext cx="5715000" cy="8336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</a:rPr>
                        <m:t>𝑟</m:t>
                      </m:r>
                      <m:sSup>
                        <m:sSup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𝑊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𝐸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.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𝑠</m:t>
                          </m:r>
                        </m:sup>
                      </m:sSup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𝑦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𝑊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𝐸</m:t>
                              </m:r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,</m:t>
                              </m:r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𝑠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,</m:t>
                              </m:r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</m:d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+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03091" y="1447800"/>
                <a:ext cx="5715000" cy="83362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1204686" y="2526583"/>
                <a:ext cx="7924800" cy="12892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b>
                          </m:sSub>
                        </m:e>
                        <m:sup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𝑠</m:t>
                          </m:r>
                        </m:sup>
                      </m:sSup>
                      <m:r>
                        <a:rPr lang="en-US" sz="2400" i="1">
                          <a:latin typeface="Cambria Math"/>
                          <a:ea typeface="Cambria Math"/>
                        </a:rPr>
                        <m:t>∙</m:t>
                      </m:r>
                      <m:nary>
                        <m:naryPr>
                          <m:limLoc m:val="undOvr"/>
                          <m:ctrlPr>
                            <a:rPr lang="en-US" sz="2400" i="1">
                              <a:latin typeface="Cambria Math"/>
                              <a:ea typeface="Cambria Math"/>
                            </a:rPr>
                          </m:ctrlPr>
                        </m:naryPr>
                        <m:sub>
                          <m:r>
                            <m:rPr>
                              <m:brk/>
                            </m:rPr>
                            <a:rPr lang="en-US" sz="240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sub>
                        <m:sup>
                          <m:bar>
                            <m:barPr>
                              <m:pos m:val="top"/>
                              <m:ctrlPr>
                                <a:rPr lang="en-US" sz="2400" i="1">
                                  <a:latin typeface="Cambria Math"/>
                                  <a:ea typeface="Cambria Math"/>
                                </a:rPr>
                              </m:ctrlPr>
                            </m:barPr>
                            <m:e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</m:bar>
                        </m:sup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400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40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/>
                                      <a:ea typeface="Cambria Math"/>
                                    </a:rPr>
                                    <m:t>𝑊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/>
                                      <a:ea typeface="Cambria Math"/>
                                    </a:rPr>
                                    <m:t>𝐸</m:t>
                                  </m:r>
                                  <m:r>
                                    <a:rPr lang="en-US" sz="2400" i="1">
                                      <a:latin typeface="Cambria Math"/>
                                      <a:ea typeface="Cambria Math"/>
                                    </a:rPr>
                                    <m:t>,</m:t>
                                  </m:r>
                                  <m:r>
                                    <a:rPr lang="en-US" sz="2400" i="1">
                                      <a:latin typeface="Cambria Math"/>
                                      <a:ea typeface="Cambria Math"/>
                                    </a:rPr>
                                    <m:t>𝑠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sz="240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/>
                                      <a:ea typeface="Cambria Math"/>
                                    </a:rPr>
                                    <m:t>𝑦</m:t>
                                  </m:r>
                                  <m:r>
                                    <a:rPr lang="en-US" sz="2400" i="1">
                                      <a:latin typeface="Cambria Math"/>
                                      <a:ea typeface="Cambria Math"/>
                                    </a:rPr>
                                    <m:t>,</m:t>
                                  </m:r>
                                  <m:sSup>
                                    <m:sSupPr>
                                      <m:ctrlPr>
                                        <a:rPr lang="en-US" sz="2400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i="1">
                                          <a:latin typeface="Cambria Math"/>
                                          <a:ea typeface="Cambria Math"/>
                                        </a:rPr>
                                        <m:t>𝜃</m:t>
                                      </m:r>
                                    </m:e>
                                    <m:sup>
                                      <m:r>
                                        <a:rPr lang="en-US" sz="2400" i="1">
                                          <a:latin typeface="Cambria Math"/>
                                          <a:ea typeface="Cambria Math"/>
                                        </a:rPr>
                                        <m:t>′</m:t>
                                      </m:r>
                                    </m:sup>
                                  </m:sSup>
                                </m:e>
                              </m:d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𝑊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𝐸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𝑠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𝑦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</m:d>
                            </m:e>
                          </m:d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𝐹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𝑠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2400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40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/>
                                      <a:ea typeface="Cambria Math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</m:d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+</m:t>
                          </m:r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4686" y="2526583"/>
                <a:ext cx="7924800" cy="128926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2133600" y="4816871"/>
                <a:ext cx="422173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2400" i="1">
                          <a:latin typeface="Cambria Math"/>
                          <a:ea typeface="Cambria Math"/>
                        </a:rPr>
                        <m:t>𝜑</m:t>
                      </m:r>
                      <m:r>
                        <a:rPr lang="en-US" sz="2400" i="1"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𝑊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𝑈</m:t>
                              </m:r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,</m:t>
                              </m:r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𝑠</m:t>
                              </m:r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2400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e>
                          </m:d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𝑊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/>
                                </a:rPr>
                                <m:t>𝐸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.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𝑠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4816871"/>
                <a:ext cx="4221733" cy="461665"/>
              </a:xfrm>
              <a:prstGeom prst="rect">
                <a:avLst/>
              </a:prstGeom>
              <a:blipFill rotWithShape="1">
                <a:blip r:embed="rId5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2133600" y="3962400"/>
                <a:ext cx="403007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𝛿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𝑠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𝑊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𝑈</m:t>
                              </m:r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,</m:t>
                              </m:r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𝑠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2400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e>
                          </m:d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𝑊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/>
                                </a:rPr>
                                <m:t>𝐸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.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𝑠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3962400"/>
                <a:ext cx="4030078" cy="461665"/>
              </a:xfrm>
              <a:prstGeom prst="rect">
                <a:avLst/>
              </a:prstGeom>
              <a:blipFill rotWithShape="1">
                <a:blip r:embed="rId6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101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Palatino Linotype" panose="02040502050505030304" pitchFamily="18" charset="0"/>
              </a:rPr>
              <a:t>Reservation piece rate in stage s</a:t>
            </a:r>
            <a:endParaRPr lang="en-US" sz="4000" b="1" dirty="0">
              <a:latin typeface="Palatino Linotype" panose="0204050205050503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52400" y="1981200"/>
                <a:ext cx="8610600" cy="19389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000" b="1" dirty="0" smtClean="0">
                    <a:latin typeface="Palatino Linotype" panose="02040502050505030304" pitchFamily="18" charset="0"/>
                  </a:rPr>
                  <a:t>Relative attractiveness </a:t>
                </a:r>
                <a:r>
                  <a:rPr lang="en-US" sz="2000" dirty="0" smtClean="0">
                    <a:latin typeface="Palatino Linotype" panose="02040502050505030304" pitchFamily="18" charset="0"/>
                  </a:rPr>
                  <a:t>of employment over unemployment is what's important</a:t>
                </a: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 smtClean="0">
                            <a:latin typeface="Cambria Math"/>
                            <a:ea typeface="Cambria Math"/>
                          </a:rPr>
                          <m:t>𝜃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</a:rPr>
                          <m:t>𝑅</m:t>
                        </m:r>
                        <m:r>
                          <a:rPr lang="en-US" sz="2000" b="0" i="1" smtClean="0">
                            <a:latin typeface="Cambria Math"/>
                          </a:rPr>
                          <m:t>,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𝑠</m:t>
                        </m:r>
                      </m:sup>
                    </m:sSup>
                  </m:oMath>
                </a14:m>
                <a:r>
                  <a:rPr lang="en-US" sz="2000" dirty="0" smtClean="0">
                    <a:latin typeface="Palatino Linotype" panose="02040502050505030304" pitchFamily="18" charset="0"/>
                  </a:rPr>
                  <a:t> is the same for all unemployed workers in stage s</a:t>
                </a: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000" dirty="0" smtClean="0">
                    <a:latin typeface="Palatino Linotype" panose="02040502050505030304" pitchFamily="18" charset="0"/>
                  </a:rPr>
                  <a:t>Depends on parameters of stage s and expected horizon.</a:t>
                </a:r>
                <a:endParaRPr lang="en-US" sz="2000" dirty="0">
                  <a:latin typeface="Palatino Linotype" panose="020405020505050303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981200"/>
                <a:ext cx="8610600" cy="1938992"/>
              </a:xfrm>
              <a:prstGeom prst="rect">
                <a:avLst/>
              </a:prstGeom>
              <a:blipFill rotWithShape="1">
                <a:blip r:embed="rId2"/>
                <a:stretch>
                  <a:fillRect l="-566" b="-22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3124200" y="4042900"/>
            <a:ext cx="15839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Palatino Linotype" panose="02040502050505030304" pitchFamily="18" charset="0"/>
              </a:rPr>
              <a:t>Parameters: </a:t>
            </a:r>
            <a:endParaRPr lang="en-US" sz="2000" dirty="0">
              <a:latin typeface="Palatino Linotype" panose="0204050205050503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1853050" y="1297952"/>
                <a:ext cx="5601405" cy="10772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 smtClean="0">
                            <a:latin typeface="Cambria Math"/>
                            <a:ea typeface="Cambria Math"/>
                          </a:rPr>
                          <m:t>𝜃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𝑅</m:t>
                        </m:r>
                        <m:r>
                          <a:rPr lang="en-US" sz="2400" b="0" i="1" smtClean="0">
                            <a:latin typeface="Cambria Math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𝑠</m:t>
                        </m:r>
                      </m:sup>
                    </m:sSup>
                  </m:oMath>
                </a14:m>
                <a:r>
                  <a:rPr lang="en-US" dirty="0" smtClean="0"/>
                  <a:t> </a:t>
                </a:r>
                <a:r>
                  <a:rPr lang="en-US" dirty="0" smtClean="0"/>
                  <a:t> </a:t>
                </a:r>
                <a:r>
                  <a:rPr lang="en-US" dirty="0"/>
                  <a:t> </a:t>
                </a:r>
                <a:r>
                  <a:rPr lang="en-US" dirty="0" smtClean="0"/>
                  <a:t> </a:t>
                </a:r>
                <a:r>
                  <a:rPr lang="en-US" sz="2000" dirty="0" smtClean="0">
                    <a:latin typeface="Palatino Linotype" panose="02040502050505030304" pitchFamily="18" charset="0"/>
                  </a:rPr>
                  <a:t>such that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𝑊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𝐸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𝑠</m:t>
                        </m:r>
                      </m:sup>
                    </m:sSup>
                    <m:d>
                      <m:dPr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sSup>
                          <m:sSupPr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 smtClean="0">
                                <a:latin typeface="Cambria Math"/>
                                <a:ea typeface="Cambria Math"/>
                              </a:rPr>
                              <m:t>𝜃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</a:rPr>
                              <m:t>𝑅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,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𝑠</m:t>
                            </m:r>
                          </m:sup>
                        </m:sSup>
                      </m:e>
                    </m:d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en-US" sz="240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𝑊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𝑈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𝑠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𝑦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sz="2400" dirty="0">
                  <a:latin typeface="Palatino Linotype" panose="02040502050505030304" pitchFamily="18" charset="0"/>
                </a:endParaRPr>
              </a:p>
              <a:p>
                <a:endParaRPr lang="en-US" sz="2000" dirty="0">
                  <a:latin typeface="Palatino Linotype" panose="02040502050505030304" pitchFamily="18" charset="0"/>
                </a:endParaRPr>
              </a:p>
              <a:p>
                <a:r>
                  <a:rPr lang="en-US" sz="2000" dirty="0" smtClean="0">
                    <a:latin typeface="Palatino Linotype" panose="02040502050505030304" pitchFamily="18" charset="0"/>
                  </a:rPr>
                  <a:t>   </a:t>
                </a:r>
                <a:endParaRPr lang="en-US" sz="2000" dirty="0">
                  <a:latin typeface="Palatino Linotype" panose="02040502050505030304" pitchFamily="18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3050" y="1297952"/>
                <a:ext cx="5601405" cy="1077218"/>
              </a:xfrm>
              <a:prstGeom prst="rect">
                <a:avLst/>
              </a:prstGeom>
              <a:blipFill rotWithShape="1">
                <a:blip r:embed="rId3"/>
                <a:stretch>
                  <a:fillRect l="-3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1257287" y="4685422"/>
                <a:ext cx="1559722" cy="3967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sSubSup>
                          <m:sSub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i="1" smtClean="0">
                                <a:latin typeface="Cambria Math"/>
                                <a:ea typeface="Cambria Math"/>
                              </a:rPr>
                              <m:t>𝜆</m:t>
                            </m:r>
                          </m:e>
                          <m:sub/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𝑠</m:t>
                            </m:r>
                          </m:sup>
                        </m:sSubSup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↑⟹</m:t>
                    </m:r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𝜃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𝑅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𝑠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↑</m:t>
                    </m:r>
                  </m:oMath>
                </a14:m>
                <a:endParaRPr lang="en-US" b="0" i="1" dirty="0" smtClean="0">
                  <a:latin typeface="Cambria Math"/>
                  <a:ea typeface="Cambria Math"/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7287" y="4685422"/>
                <a:ext cx="1559722" cy="396712"/>
              </a:xfrm>
              <a:prstGeom prst="rect">
                <a:avLst/>
              </a:prstGeom>
              <a:blipFill rotWithShape="1">
                <a:blip r:embed="rId4"/>
                <a:stretch>
                  <a:fillRect b="-4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1103998" y="5346593"/>
                <a:ext cx="1669816" cy="4006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sSubSup>
                            <m:sSub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𝜆</m:t>
                              </m:r>
                            </m:e>
                            <m:sub/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𝑠</m:t>
                              </m:r>
                            </m:sup>
                          </m:sSubSup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/>
                          <a:ea typeface="Cambria Math"/>
                        </a:rPr>
                        <m:t>↑⟹</m:t>
                      </m:r>
                      <m:r>
                        <m:rPr>
                          <m:nor/>
                        </m:rPr>
                        <a:rPr lang="en-US" dirty="0"/>
                        <m:t> 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𝑅</m:t>
                          </m:r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</a:rPr>
                            <m:t>𝑠</m:t>
                          </m:r>
                        </m:sup>
                      </m:sSup>
                      <m:r>
                        <a:rPr lang="en-US" i="1">
                          <a:latin typeface="Cambria Math"/>
                          <a:ea typeface="Cambria Math"/>
                        </a:rPr>
                        <m:t>↓</m:t>
                      </m:r>
                    </m:oMath>
                  </m:oMathPara>
                </a14:m>
                <a:endParaRPr lang="en-US" i="1" dirty="0">
                  <a:latin typeface="Cambria Math"/>
                  <a:ea typeface="Cambria Math"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3998" y="5346593"/>
                <a:ext cx="1669816" cy="400622"/>
              </a:xfrm>
              <a:prstGeom prst="rect">
                <a:avLst/>
              </a:prstGeom>
              <a:blipFill rotWithShape="1">
                <a:blip r:embed="rId5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1103998" y="5975866"/>
                <a:ext cx="1754518" cy="4006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sSubSup>
                            <m:sSub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</m:e>
                            <m:sub/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𝑠</m:t>
                              </m:r>
                            </m:sup>
                          </m:sSubSup>
                        </m:e>
                        <m:sub/>
                      </m:sSub>
                      <m:r>
                        <a:rPr lang="en-US" i="1">
                          <a:latin typeface="Cambria Math"/>
                          <a:ea typeface="Cambria Math"/>
                        </a:rPr>
                        <m:t>↑⟹</m:t>
                      </m:r>
                      <m:r>
                        <m:rPr>
                          <m:nor/>
                        </m:rPr>
                        <a:rPr lang="en-US" dirty="0"/>
                        <m:t> 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𝑅</m:t>
                          </m:r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</a:rPr>
                            <m:t>𝑠</m:t>
                          </m:r>
                        </m:sup>
                      </m:sSup>
                      <m:r>
                        <a:rPr lang="en-US" i="1">
                          <a:latin typeface="Cambria Math"/>
                          <a:ea typeface="Cambria Math"/>
                        </a:rPr>
                        <m:t>↑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3998" y="5975866"/>
                <a:ext cx="1754518" cy="40062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5105400" y="4712802"/>
                <a:ext cx="152817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𝜂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𝑠</m:t>
                          </m:r>
                        </m:sup>
                      </m:sSup>
                      <m:r>
                        <a:rPr lang="en-US" i="1">
                          <a:latin typeface="Cambria Math"/>
                          <a:ea typeface="Cambria Math"/>
                        </a:rPr>
                        <m:t>↑⟹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𝑅</m:t>
                          </m:r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</a:rPr>
                            <m:t>𝑠</m:t>
                          </m:r>
                        </m:sup>
                      </m:sSup>
                      <m:r>
                        <a:rPr lang="en-US" i="1">
                          <a:latin typeface="Cambria Math"/>
                          <a:ea typeface="Cambria Math"/>
                        </a:rPr>
                        <m:t>↓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4712802"/>
                <a:ext cx="1528175" cy="369332"/>
              </a:xfrm>
              <a:prstGeom prst="rect">
                <a:avLst/>
              </a:prstGeom>
              <a:blipFill rotWithShape="1">
                <a:blip r:embed="rId7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5078270" y="5377883"/>
                <a:ext cx="153452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𝜌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𝑠</m:t>
                          </m:r>
                        </m:sup>
                      </m:sSup>
                      <m:r>
                        <a:rPr lang="en-US" i="1">
                          <a:latin typeface="Cambria Math"/>
                          <a:ea typeface="Cambria Math"/>
                        </a:rPr>
                        <m:t>↑⟹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𝑅</m:t>
                          </m:r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</a:rPr>
                            <m:t>𝑠</m:t>
                          </m:r>
                        </m:sup>
                      </m:sSup>
                      <m:r>
                        <a:rPr lang="en-US" i="1">
                          <a:latin typeface="Cambria Math"/>
                          <a:ea typeface="Cambria Math"/>
                        </a:rPr>
                        <m:t>↓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8270" y="5377883"/>
                <a:ext cx="1534523" cy="369332"/>
              </a:xfrm>
              <a:prstGeom prst="rect">
                <a:avLst/>
              </a:prstGeom>
              <a:blipFill rotWithShape="1">
                <a:blip r:embed="rId8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41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70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Palatino Linotype" panose="02040502050505030304" pitchFamily="18" charset="0"/>
              </a:rPr>
              <a:t>Equilibrium distribution of offers</a:t>
            </a:r>
            <a:endParaRPr lang="en-US" b="1" dirty="0">
              <a:latin typeface="Palatino Linotype" panose="0204050205050503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609600" y="1752600"/>
                <a:ext cx="7696200" cy="31700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lnSpc>
                    <a:spcPct val="200000"/>
                  </a:lnSpc>
                  <a:buFont typeface="Arial" panose="020B0604020202020204" pitchFamily="34" charset="0"/>
                  <a:buChar char="•"/>
                </a:pPr>
                <a:r>
                  <a:rPr lang="en-US" sz="2000" dirty="0" smtClean="0">
                    <a:latin typeface="Palatino Linotype" panose="02040502050505030304" pitchFamily="18" charset="0"/>
                  </a:rPr>
                  <a:t>Expected profit from posting an offer is the same for all offers in the support of </a:t>
                </a:r>
                <a:r>
                  <a:rPr lang="en-US" sz="2000" i="1" dirty="0" smtClean="0">
                    <a:latin typeface="Palatino Linotype" panose="02040502050505030304" pitchFamily="18" charset="0"/>
                  </a:rPr>
                  <a:t>F. </a:t>
                </a:r>
                <a:r>
                  <a:rPr lang="en-US" sz="2000" dirty="0" smtClean="0">
                    <a:latin typeface="Palatino Linotype" panose="02040502050505030304" pitchFamily="18" charset="0"/>
                  </a:rPr>
                  <a:t>Build on previous work </a:t>
                </a:r>
                <a:endParaRPr lang="en-US" sz="2000" dirty="0" smtClean="0">
                  <a:latin typeface="Palatino Linotype" panose="02040502050505030304" pitchFamily="18" charset="0"/>
                </a:endParaRPr>
              </a:p>
              <a:p>
                <a:pPr marL="342900" indent="-342900">
                  <a:lnSpc>
                    <a:spcPct val="200000"/>
                  </a:lnSpc>
                  <a:buFont typeface="Arial" panose="020B0604020202020204" pitchFamily="34" charset="0"/>
                  <a:buChar char="•"/>
                </a:pPr>
                <a:r>
                  <a:rPr lang="en-US" sz="2000" dirty="0" smtClean="0">
                    <a:latin typeface="Palatino Linotype" panose="02040502050505030304" pitchFamily="18" charset="0"/>
                  </a:rPr>
                  <a:t>low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</a:rPr>
                      <m:t>𝜃</m:t>
                    </m:r>
                  </m:oMath>
                </a14:m>
                <a:r>
                  <a:rPr lang="en-US" sz="2000" dirty="0" smtClean="0">
                    <a:latin typeface="Palatino Linotype" panose="02040502050505030304" pitchFamily="18" charset="0"/>
                  </a:rPr>
                  <a:t>  ⇒ high profit per worker, low measure of employees     high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</a:rPr>
                      <m:t>𝜃</m:t>
                    </m:r>
                  </m:oMath>
                </a14:m>
                <a:r>
                  <a:rPr lang="en-US" sz="2000" dirty="0" smtClean="0">
                    <a:latin typeface="Palatino Linotype" panose="02040502050505030304" pitchFamily="18" charset="0"/>
                  </a:rPr>
                  <a:t> ⇒ low profit per worker, high measure of employees</a:t>
                </a:r>
              </a:p>
              <a:p>
                <a:pPr marL="342900" indent="-342900">
                  <a:lnSpc>
                    <a:spcPct val="200000"/>
                  </a:lnSpc>
                  <a:buFont typeface="Arial" panose="020B0604020202020204" pitchFamily="34" charset="0"/>
                  <a:buChar char="•"/>
                </a:pPr>
                <a:r>
                  <a:rPr lang="en-US" sz="2000" dirty="0" smtClean="0">
                    <a:latin typeface="Palatino Linotype" panose="02040502050505030304" pitchFamily="18" charset="0"/>
                  </a:rPr>
                  <a:t>In equilibrium – the lowest offer is </a:t>
                </a:r>
                <a:r>
                  <a:rPr lang="en-US" sz="2000" dirty="0" smtClean="0">
                    <a:latin typeface="Palatino Linotype" panose="02040502050505030304" pitchFamily="18" charset="0"/>
                  </a:rPr>
                  <a:t>exactly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𝜃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𝑅</m:t>
                        </m:r>
                        <m:r>
                          <a:rPr lang="en-US" sz="2000" i="1">
                            <a:latin typeface="Cambria Math"/>
                          </a:rPr>
                          <m:t>,</m:t>
                        </m:r>
                        <m:r>
                          <a:rPr lang="en-US" sz="2000" i="1">
                            <a:latin typeface="Cambria Math"/>
                          </a:rPr>
                          <m:t>𝑠</m:t>
                        </m:r>
                      </m:sup>
                    </m:sSup>
                  </m:oMath>
                </a14:m>
                <a:endParaRPr lang="en-US" sz="2000" dirty="0">
                  <a:latin typeface="Palatino Linotype" panose="02040502050505030304" pitchFamily="18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1752600"/>
                <a:ext cx="7696200" cy="3170099"/>
              </a:xfrm>
              <a:prstGeom prst="rect">
                <a:avLst/>
              </a:prstGeom>
              <a:blipFill rotWithShape="1">
                <a:blip r:embed="rId2"/>
                <a:stretch>
                  <a:fillRect l="-6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Action Button: Forward or Next 5">
            <a:hlinkClick r:id="rId3" action="ppaction://hlinksldjump" highlightClick="1"/>
          </p:cNvPr>
          <p:cNvSpPr/>
          <p:nvPr/>
        </p:nvSpPr>
        <p:spPr>
          <a:xfrm>
            <a:off x="6140594" y="2696443"/>
            <a:ext cx="419100" cy="190500"/>
          </a:xfrm>
          <a:prstGeom prst="actionButtonForwardNex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595745" y="5029200"/>
                <a:ext cx="7010400" cy="17600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200000"/>
                  </a:lnSpc>
                </a:pPr>
                <a:r>
                  <a:rPr lang="en-US" b="1" dirty="0" smtClean="0">
                    <a:latin typeface="Palatino Linotype" panose="02040502050505030304" pitchFamily="18" charset="0"/>
                  </a:rPr>
                  <a:t>Model solution</a:t>
                </a:r>
                <a:r>
                  <a:rPr lang="en-US" dirty="0" smtClean="0"/>
                  <a:t>:  </a:t>
                </a:r>
                <a:r>
                  <a:rPr lang="en-US" dirty="0">
                    <a:latin typeface="Palatino Linotype" panose="02040502050505030304" pitchFamily="18" charset="0"/>
                  </a:rPr>
                  <a:t>f</a:t>
                </a:r>
                <a:r>
                  <a:rPr lang="en-US" dirty="0" smtClean="0">
                    <a:latin typeface="Palatino Linotype" panose="02040502050505030304" pitchFamily="18" charset="0"/>
                  </a:rPr>
                  <a:t>or </a:t>
                </a:r>
                <a:r>
                  <a:rPr lang="en-US" dirty="0">
                    <a:latin typeface="Palatino Linotype" panose="02040502050505030304" pitchFamily="18" charset="0"/>
                  </a:rPr>
                  <a:t>each stage, from the last backwards, numerically solve for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/>
                          </a:rPr>
                          <m:t>𝐹</m:t>
                        </m:r>
                      </m:e>
                      <m:sup>
                        <m:r>
                          <a:rPr lang="en-US" i="1" dirty="0">
                            <a:latin typeface="Cambria Math"/>
                          </a:rPr>
                          <m:t>𝑠</m:t>
                        </m:r>
                      </m:sup>
                    </m:sSup>
                    <m:r>
                      <a:rPr lang="en-US" i="1" dirty="0">
                        <a:latin typeface="Cambria Math"/>
                      </a:rPr>
                      <m:t>(</m:t>
                    </m:r>
                    <m:r>
                      <a:rPr lang="en-US" i="1" dirty="0">
                        <a:latin typeface="Cambria Math"/>
                      </a:rPr>
                      <m:t>𝜃</m:t>
                    </m:r>
                    <m:r>
                      <a:rPr lang="en-US" i="1" dirty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>
                    <a:latin typeface="Palatino Linotype" panose="02040502050505030304" pitchFamily="18" charset="0"/>
                  </a:rPr>
                  <a:t>, including its bounds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𝜃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𝑅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</a:rPr>
                          <m:t>𝑠</m:t>
                        </m:r>
                      </m:sup>
                    </m:sSup>
                  </m:oMath>
                </a14:m>
                <a:r>
                  <a:rPr lang="en-US" dirty="0">
                    <a:latin typeface="Palatino Linotype" panose="02040502050505030304" pitchFamily="18" charset="0"/>
                  </a:rPr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/>
                          </a:rPr>
                        </m:ctrlPr>
                      </m:sSupPr>
                      <m:e>
                        <m:acc>
                          <m:accPr>
                            <m:chr m:val="̅"/>
                            <m:ctrlPr>
                              <a:rPr lang="en-US" i="1" dirty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 dirty="0">
                                <a:latin typeface="Cambria Math"/>
                                <a:ea typeface="Cambria Math"/>
                              </a:rPr>
                              <m:t>𝜃</m:t>
                            </m:r>
                          </m:e>
                        </m:acc>
                      </m:e>
                      <m:sup>
                        <m:r>
                          <a:rPr lang="en-US" i="1" dirty="0">
                            <a:latin typeface="Cambria Math"/>
                          </a:rPr>
                          <m:t>𝑠</m:t>
                        </m:r>
                      </m:sup>
                    </m:sSup>
                  </m:oMath>
                </a14:m>
                <a:endParaRPr lang="ru-RU" dirty="0">
                  <a:latin typeface="Palatino Linotype" panose="02040502050505030304" pitchFamily="18" charset="0"/>
                </a:endParaRPr>
              </a:p>
              <a:p>
                <a:pPr>
                  <a:lnSpc>
                    <a:spcPct val="200000"/>
                  </a:lnSpc>
                </a:pPr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745" y="5029200"/>
                <a:ext cx="7010400" cy="1760097"/>
              </a:xfrm>
              <a:prstGeom prst="rect">
                <a:avLst/>
              </a:prstGeom>
              <a:blipFill rotWithShape="1">
                <a:blip r:embed="rId4"/>
                <a:stretch>
                  <a:fillRect l="-7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877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3855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Palatino Linotype" panose="02040502050505030304" pitchFamily="18" charset="0"/>
              </a:rPr>
              <a:t>Data on wage profiles in the US</a:t>
            </a:r>
            <a:endParaRPr lang="en-US" sz="4000" b="1" dirty="0">
              <a:latin typeface="Palatino Linotype" panose="0204050205050503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990600"/>
            <a:ext cx="8686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000" dirty="0" smtClean="0">
                <a:latin typeface="Palatino Linotype" panose="02040502050505030304" pitchFamily="18" charset="0"/>
              </a:rPr>
              <a:t> CPS March Supplement, 1996-2006. white males, full-time, wage&gt;federal min. wage, constant prices</a:t>
            </a:r>
          </a:p>
          <a:p>
            <a:pPr>
              <a:lnSpc>
                <a:spcPct val="200000"/>
              </a:lnSpc>
            </a:pPr>
            <a:endParaRPr lang="en-US" sz="2000" dirty="0" smtClean="0">
              <a:latin typeface="Palatino Linotype" panose="0204050205050503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5983784"/>
              </p:ext>
            </p:extLst>
          </p:nvPr>
        </p:nvGraphicFramePr>
        <p:xfrm>
          <a:off x="381000" y="2667000"/>
          <a:ext cx="8001000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00"/>
                <a:gridCol w="40005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High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 School Graduates (HSG)</a:t>
                      </a:r>
                      <a:endParaRPr lang="en-US" sz="20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College Graduates (CG)</a:t>
                      </a:r>
                      <a:endParaRPr lang="en-US" sz="20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86,177 observations</a:t>
                      </a:r>
                      <a:endParaRPr lang="en-US" sz="20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59,162 observations</a:t>
                      </a:r>
                      <a:endParaRPr lang="en-US" sz="20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12 years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 of education</a:t>
                      </a:r>
                      <a:endParaRPr lang="en-US" sz="20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16 years of education</a:t>
                      </a:r>
                      <a:endParaRPr lang="en-US" sz="20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Age 19+</a:t>
                      </a:r>
                      <a:endParaRPr lang="en-US" sz="20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Age 23+</a:t>
                      </a:r>
                      <a:endParaRPr lang="en-US" sz="20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895599" y="4648200"/>
            <a:ext cx="2997937" cy="6222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000" dirty="0" smtClean="0">
                <a:latin typeface="Palatino Linotype" panose="02040502050505030304" pitchFamily="18" charset="0"/>
              </a:rPr>
              <a:t>Removing cohort effects:</a:t>
            </a:r>
            <a:endParaRPr lang="en-US" sz="2000" dirty="0">
              <a:latin typeface="Palatino Linotype" panose="02040502050505030304" pitchFamily="18" charset="0"/>
            </a:endParaRPr>
          </a:p>
        </p:txBody>
      </p:sp>
      <p:sp>
        <p:nvSpPr>
          <p:cNvPr id="7" name="Action Button: Forward or Next 6">
            <a:hlinkClick r:id="rId2" action="ppaction://hlinksldjump" highlightClick="1"/>
          </p:cNvPr>
          <p:cNvSpPr/>
          <p:nvPr/>
        </p:nvSpPr>
        <p:spPr>
          <a:xfrm>
            <a:off x="8229600" y="6023410"/>
            <a:ext cx="457200" cy="224990"/>
          </a:xfrm>
          <a:prstGeom prst="actionButtonForwardNex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202032" y="5455273"/>
                <a:ext cx="6151620" cy="11362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𝑙𝑛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𝑤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𝑖𝑐𝑥𝑡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/>
                            </a:rPr>
                            <m:t>𝐶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=1956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2005</m:t>
                          </m:r>
                        </m:sup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𝐶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𝐶</m:t>
                              </m:r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,</m:t>
                              </m:r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nary>
                            <m:naryPr>
                              <m:chr m:val="∑"/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𝑋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2400" b="0" i="1" smtClean="0">
                                  <a:latin typeface="Cambria Math"/>
                                </a:rPr>
                                <m:t>40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  <a:ea typeface="Cambria Math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/>
                                      <a:ea typeface="Cambria Math"/>
                                    </a:rPr>
                                    <m:t>𝑋</m:t>
                                  </m:r>
                                </m:sub>
                              </m:sSub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  <a:ea typeface="Cambria Math"/>
                                    </a:rPr>
                                    <m:t>𝐷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/>
                                      <a:ea typeface="Cambria Math"/>
                                    </a:rPr>
                                    <m:t>𝑋</m:t>
                                  </m:r>
                                  <m:r>
                                    <a:rPr lang="en-US" sz="2400" i="1">
                                      <a:latin typeface="Cambria Math"/>
                                      <a:ea typeface="Cambria Math"/>
                                    </a:rPr>
                                    <m:t>,</m:t>
                                  </m:r>
                                  <m:r>
                                    <a:rPr lang="en-US" sz="2400" i="1">
                                      <a:latin typeface="Cambria Math"/>
                                      <a:ea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 smtClean="0">
                                      <a:latin typeface="Cambria Math"/>
                                      <a:ea typeface="Cambria Math"/>
                                    </a:rPr>
                                    <m:t>𝜀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/>
                                      <a:ea typeface="Cambria Math"/>
                                    </a:rPr>
                                    <m:t>𝑖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  <a:ea typeface="Cambria Math"/>
                                    </a:rPr>
                                    <m:t>,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  <a:ea typeface="Cambria Math"/>
                                    </a:rPr>
                                    <m:t>𝑡</m:t>
                                  </m:r>
                                </m:sub>
                              </m:sSub>
                            </m:e>
                          </m:nary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2032" y="5455273"/>
                <a:ext cx="6151620" cy="113627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798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927"/>
            <a:ext cx="85344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Palatino Linotype" panose="02040502050505030304" pitchFamily="18" charset="0"/>
              </a:rPr>
              <a:t>Average Log Wage profiles for CG and HSG</a:t>
            </a:r>
            <a:endParaRPr lang="en-US" sz="3200" b="1" dirty="0">
              <a:latin typeface="Palatino Linotype" panose="02040502050505030304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028700"/>
            <a:ext cx="76200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364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latin typeface="Palatino Linotype" panose="02040502050505030304" pitchFamily="18" charset="0"/>
              </a:rPr>
              <a:t>Calibration</a:t>
            </a:r>
            <a:r>
              <a:rPr lang="en-US" sz="4000" b="1" dirty="0" smtClean="0">
                <a:latin typeface="Palatino Linotype" panose="02040502050505030304" pitchFamily="18" charset="0"/>
              </a:rPr>
              <a:t>. Quarterly transition </a:t>
            </a:r>
            <a:r>
              <a:rPr lang="en-US" sz="4000" b="1" dirty="0" smtClean="0">
                <a:latin typeface="Palatino Linotype" panose="02040502050505030304" pitchFamily="18" charset="0"/>
              </a:rPr>
              <a:t>rates</a:t>
            </a:r>
            <a:endParaRPr lang="en-US" sz="4000" b="1" dirty="0">
              <a:latin typeface="Palatino Linotype" panose="0204050205050503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62086" y="1388661"/>
            <a:ext cx="6248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dirty="0" smtClean="0">
                <a:latin typeface="Palatino Linotype" panose="02040502050505030304" pitchFamily="18" charset="0"/>
              </a:rPr>
              <a:t>Menzio, Telyukova, Visschers (2012) - SIPP 1996 panel</a:t>
            </a:r>
            <a:endParaRPr lang="en-US" sz="2000" dirty="0">
              <a:latin typeface="Palatino Linotype" panose="0204050205050503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5076855"/>
            <a:ext cx="754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Palatino Linotype" panose="02040502050505030304" pitchFamily="18" charset="0"/>
              </a:rPr>
              <a:t>For CG mobility deteriorates more sharply than for HSG</a:t>
            </a:r>
            <a:endParaRPr lang="en-US" sz="2000" dirty="0">
              <a:latin typeface="Palatino Linotype" panose="0204050205050503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15518040"/>
                  </p:ext>
                </p:extLst>
              </p:nvPr>
            </p:nvGraphicFramePr>
            <p:xfrm>
              <a:off x="995386" y="2209800"/>
              <a:ext cx="6781799" cy="225158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56657"/>
                    <a:gridCol w="870857"/>
                    <a:gridCol w="870857"/>
                    <a:gridCol w="870857"/>
                    <a:gridCol w="870857"/>
                    <a:gridCol w="870857"/>
                    <a:gridCol w="870857"/>
                  </a:tblGrid>
                  <a:tr h="370840">
                    <a:tc rowSpan="2">
                      <a:txBody>
                        <a:bodyPr/>
                        <a:lstStyle/>
                        <a:p>
                          <a:endParaRPr lang="en-US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𝜹</m:t>
                                    </m:r>
                                  </m:e>
                                  <m:sup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𝑺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b="1" i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8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sSub>
                                      <m:sSubPr>
                                        <m:ctrlPr>
                                          <a:rPr lang="en-US" sz="1800" b="1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800" b="1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  <a:ea typeface="Cambria Math"/>
                                          </a:rPr>
                                          <m:t>𝝀</m:t>
                                        </m:r>
                                      </m:e>
                                      <m:sub>
                                        <m:r>
                                          <a:rPr lang="en-US" sz="1800" b="1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  <a:ea typeface="Cambria Math"/>
                                          </a:rPr>
                                          <m:t>𝟎</m:t>
                                        </m:r>
                                      </m:sub>
                                    </m:sSub>
                                  </m:e>
                                  <m:sup>
                                    <m:r>
                                      <a:rPr lang="en-US" sz="18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𝑺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8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sSub>
                                      <m:sSubPr>
                                        <m:ctrlPr>
                                          <a:rPr lang="en-US" sz="1800" b="1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800" b="1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  <a:ea typeface="Cambria Math"/>
                                          </a:rPr>
                                          <m:t>𝝀</m:t>
                                        </m:r>
                                      </m:e>
                                      <m:sub>
                                        <m:r>
                                          <a:rPr lang="en-US" sz="18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  <a:ea typeface="Cambria Math"/>
                                          </a:rPr>
                                          <m:t>𝟏</m:t>
                                        </m:r>
                                      </m:sub>
                                    </m:sSub>
                                  </m:e>
                                  <m:sup>
                                    <m:r>
                                      <a:rPr lang="en-US" sz="18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𝑺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 smtClean="0"/>
                            <a:t>HSG</a:t>
                          </a:r>
                          <a:endParaRPr lang="en-US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 smtClean="0"/>
                            <a:t>CG</a:t>
                          </a:r>
                          <a:endParaRPr lang="en-US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 smtClean="0"/>
                            <a:t>HSG</a:t>
                          </a:r>
                          <a:endParaRPr lang="en-US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 smtClean="0"/>
                            <a:t>CG</a:t>
                          </a:r>
                          <a:endParaRPr lang="en-US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 smtClean="0"/>
                            <a:t>HSG</a:t>
                          </a:r>
                          <a:endParaRPr lang="en-US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 smtClean="0"/>
                            <a:t>CG</a:t>
                          </a:r>
                          <a:endParaRPr lang="en-US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1-10 years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0.033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0.012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0.905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1.293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0.406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0.259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11-20 years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0.015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0.006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0.887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0.938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0.104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0.042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21-30 years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0.012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0.008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0.896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0.910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0.069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0.035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31-40 years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0.007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0.005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0.907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0.788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0.033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0.025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15518040"/>
                  </p:ext>
                </p:extLst>
              </p:nvPr>
            </p:nvGraphicFramePr>
            <p:xfrm>
              <a:off x="995386" y="2209800"/>
              <a:ext cx="6781799" cy="225158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56657"/>
                    <a:gridCol w="870857"/>
                    <a:gridCol w="870857"/>
                    <a:gridCol w="870857"/>
                    <a:gridCol w="870857"/>
                    <a:gridCol w="870857"/>
                    <a:gridCol w="870857"/>
                  </a:tblGrid>
                  <a:tr h="397383">
                    <a:tc rowSpan="2">
                      <a:txBody>
                        <a:bodyPr/>
                        <a:lstStyle/>
                        <a:p>
                          <a:endParaRPr lang="en-US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89161" t="-1538" r="-200000" b="-490769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189161" t="-1538" r="-100000" b="-490769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289161" t="-1538" b="-490769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 smtClean="0"/>
                            <a:t>HSG</a:t>
                          </a:r>
                          <a:endParaRPr lang="en-US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 smtClean="0"/>
                            <a:t>CG</a:t>
                          </a:r>
                          <a:endParaRPr lang="en-US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 smtClean="0"/>
                            <a:t>HSG</a:t>
                          </a:r>
                          <a:endParaRPr lang="en-US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 smtClean="0"/>
                            <a:t>CG</a:t>
                          </a:r>
                          <a:endParaRPr lang="en-US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 smtClean="0"/>
                            <a:t>HSG</a:t>
                          </a:r>
                          <a:endParaRPr lang="en-US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 smtClean="0"/>
                            <a:t>CG</a:t>
                          </a:r>
                          <a:endParaRPr lang="en-US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1-10 years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0.033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0.012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0.905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1.293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0.406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0.259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11-20 years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0.015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0.006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0.887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0.938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0.104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0.042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21-30 years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0.012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0.008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0.896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0.910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0.069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0.035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31-40 years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0.007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0.005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0.907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0.788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0.033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0.025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85277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latin typeface="Palatino Linotype" panose="02040502050505030304" pitchFamily="18" charset="0"/>
              </a:rPr>
              <a:t>Calibration</a:t>
            </a:r>
            <a:r>
              <a:rPr lang="en-US" sz="4000" b="1" dirty="0" smtClean="0">
                <a:latin typeface="Palatino Linotype" panose="02040502050505030304" pitchFamily="18" charset="0"/>
              </a:rPr>
              <a:t>. Quarterly transition </a:t>
            </a:r>
            <a:r>
              <a:rPr lang="en-US" sz="4000" b="1" dirty="0" smtClean="0">
                <a:latin typeface="Palatino Linotype" panose="02040502050505030304" pitchFamily="18" charset="0"/>
              </a:rPr>
              <a:t>rates</a:t>
            </a:r>
            <a:endParaRPr lang="en-US" sz="4000" b="1" dirty="0">
              <a:latin typeface="Palatino Linotype" panose="0204050205050503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62086" y="1388661"/>
            <a:ext cx="6248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dirty="0" smtClean="0">
                <a:latin typeface="Palatino Linotype" panose="02040502050505030304" pitchFamily="18" charset="0"/>
              </a:rPr>
              <a:t>Menzio, Telyukova, Visschers (2012) - SIPP 1996 panel</a:t>
            </a:r>
            <a:endParaRPr lang="en-US" sz="2000" dirty="0">
              <a:latin typeface="Palatino Linotype" panose="0204050205050503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5076855"/>
            <a:ext cx="754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Palatino Linotype" panose="02040502050505030304" pitchFamily="18" charset="0"/>
              </a:rPr>
              <a:t>For CG mobility deteriorates more sharply than for HSG</a:t>
            </a:r>
            <a:endParaRPr lang="en-US" sz="2000" dirty="0">
              <a:latin typeface="Palatino Linotype" panose="0204050205050503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34873692"/>
                  </p:ext>
                </p:extLst>
              </p:nvPr>
            </p:nvGraphicFramePr>
            <p:xfrm>
              <a:off x="995386" y="2209800"/>
              <a:ext cx="6781799" cy="225158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56657"/>
                    <a:gridCol w="870857"/>
                    <a:gridCol w="870857"/>
                    <a:gridCol w="870857"/>
                    <a:gridCol w="870857"/>
                    <a:gridCol w="870857"/>
                    <a:gridCol w="870857"/>
                  </a:tblGrid>
                  <a:tr h="370840">
                    <a:tc rowSpan="2">
                      <a:txBody>
                        <a:bodyPr/>
                        <a:lstStyle/>
                        <a:p>
                          <a:endParaRPr lang="en-US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𝜹</m:t>
                                    </m:r>
                                  </m:e>
                                  <m:sup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𝑺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b="1" i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8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sSub>
                                      <m:sSubPr>
                                        <m:ctrlPr>
                                          <a:rPr lang="en-US" sz="1800" b="1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800" b="1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  <a:ea typeface="Cambria Math"/>
                                          </a:rPr>
                                          <m:t>𝝀</m:t>
                                        </m:r>
                                      </m:e>
                                      <m:sub>
                                        <m:r>
                                          <a:rPr lang="en-US" sz="1800" b="1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  <a:ea typeface="Cambria Math"/>
                                          </a:rPr>
                                          <m:t>𝟎</m:t>
                                        </m:r>
                                      </m:sub>
                                    </m:sSub>
                                  </m:e>
                                  <m:sup>
                                    <m:r>
                                      <a:rPr lang="en-US" sz="18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𝑺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8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sSub>
                                      <m:sSubPr>
                                        <m:ctrlPr>
                                          <a:rPr lang="en-US" sz="1800" b="1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800" b="1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  <a:ea typeface="Cambria Math"/>
                                          </a:rPr>
                                          <m:t>𝝀</m:t>
                                        </m:r>
                                      </m:e>
                                      <m:sub>
                                        <m:r>
                                          <a:rPr lang="en-US" sz="18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  <a:ea typeface="Cambria Math"/>
                                          </a:rPr>
                                          <m:t>𝟏</m:t>
                                        </m:r>
                                      </m:sub>
                                    </m:sSub>
                                  </m:e>
                                  <m:sup>
                                    <m:r>
                                      <a:rPr lang="en-US" sz="18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𝑺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 smtClean="0"/>
                            <a:t>HSG</a:t>
                          </a:r>
                          <a:endParaRPr lang="en-US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 smtClean="0"/>
                            <a:t>CG</a:t>
                          </a:r>
                          <a:endParaRPr lang="en-US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 smtClean="0"/>
                            <a:t>HSG</a:t>
                          </a:r>
                          <a:endParaRPr lang="en-US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 smtClean="0"/>
                            <a:t>CG</a:t>
                          </a:r>
                          <a:endParaRPr lang="en-US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 smtClean="0"/>
                            <a:t>HSG</a:t>
                          </a:r>
                          <a:endParaRPr lang="en-US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 smtClean="0"/>
                            <a:t>CG</a:t>
                          </a:r>
                          <a:endParaRPr lang="en-US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Stage 1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0.033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0.012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0.905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1.293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0.406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0.259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Stage 2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0.015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0.006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0.887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0.938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0.104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0.042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Stage 3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0.012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0.008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0.896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0.910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0.069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0.035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Stage 4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0.007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0.005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0.907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0.788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0.033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0.025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34873692"/>
                  </p:ext>
                </p:extLst>
              </p:nvPr>
            </p:nvGraphicFramePr>
            <p:xfrm>
              <a:off x="995386" y="2209800"/>
              <a:ext cx="6781799" cy="225158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56657"/>
                    <a:gridCol w="870857"/>
                    <a:gridCol w="870857"/>
                    <a:gridCol w="870857"/>
                    <a:gridCol w="870857"/>
                    <a:gridCol w="870857"/>
                    <a:gridCol w="870857"/>
                  </a:tblGrid>
                  <a:tr h="397383">
                    <a:tc rowSpan="2">
                      <a:txBody>
                        <a:bodyPr/>
                        <a:lstStyle/>
                        <a:p>
                          <a:endParaRPr lang="en-US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89161" t="-1538" r="-200000" b="-490769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189161" t="-1538" r="-100000" b="-490769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289161" t="-1538" b="-490769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 smtClean="0"/>
                            <a:t>HSG</a:t>
                          </a:r>
                          <a:endParaRPr lang="en-US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 smtClean="0"/>
                            <a:t>CG</a:t>
                          </a:r>
                          <a:endParaRPr lang="en-US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 smtClean="0"/>
                            <a:t>HSG</a:t>
                          </a:r>
                          <a:endParaRPr lang="en-US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 smtClean="0"/>
                            <a:t>CG</a:t>
                          </a:r>
                          <a:endParaRPr lang="en-US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 smtClean="0"/>
                            <a:t>HSG</a:t>
                          </a:r>
                          <a:endParaRPr lang="en-US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 smtClean="0"/>
                            <a:t>CG</a:t>
                          </a:r>
                          <a:endParaRPr lang="en-US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Stage 1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0.033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0.012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0.905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1.293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0.406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0.259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Stage 2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0.015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0.006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0.887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0.938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0.104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0.042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Stage 3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0.012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0.008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0.896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0.910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0.069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0.035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Stage 4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0.007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0.005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0.907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0.788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0.033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0.025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87757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132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Palatino Linotype" panose="02040502050505030304" pitchFamily="18" charset="0"/>
              </a:rPr>
              <a:t>Calibration. Human capital</a:t>
            </a:r>
            <a:endParaRPr lang="en-US" sz="4000" b="1" dirty="0">
              <a:latin typeface="Palatino Linotype" panose="0204050205050503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7865" y="5209639"/>
            <a:ext cx="896613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Palatino Linotype" panose="02040502050505030304" pitchFamily="18" charset="0"/>
              </a:rPr>
              <a:t>Psychology </a:t>
            </a:r>
            <a:r>
              <a:rPr lang="en-US" sz="2000" dirty="0" smtClean="0">
                <a:latin typeface="Palatino Linotype" panose="02040502050505030304" pitchFamily="18" charset="0"/>
              </a:rPr>
              <a:t>literature: fluid intelligence declines at later ages.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Palatino Linotype" panose="02040502050505030304" pitchFamily="18" charset="0"/>
              </a:rPr>
              <a:t>Productivity research: decline in productivity after 55. </a:t>
            </a:r>
            <a:endParaRPr lang="en-US" sz="2000" dirty="0">
              <a:latin typeface="Palatino Linotype" panose="0204050205050503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2662066" y="1634836"/>
                <a:ext cx="3528338" cy="8710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min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𝜌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𝜂</m:t>
                              </m:r>
                            </m:lim>
                          </m:limLow>
                        </m:fName>
                        <m:e>
                          <m:r>
                            <a:rPr lang="en-US" i="1">
                              <a:latin typeface="Cambria Math"/>
                            </a:rPr>
                            <m:t>𝑀𝑆𝐸</m:t>
                          </m:r>
                          <m:r>
                            <a:rPr lang="en-US" i="1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40</m:t>
                              </m:r>
                            </m:den>
                          </m:f>
                          <m:nary>
                            <m:naryPr>
                              <m:chr m:val="∑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i="1"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40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𝑙𝑛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acc>
                                            <m:accPr>
                                              <m:chr m:val="̂"/>
                                              <m:ctrlPr>
                                                <a:rPr lang="en-US" i="1">
                                                  <a:latin typeface="Cambria Math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i="1">
                                                  <a:latin typeface="Cambria Math"/>
                                                </a:rPr>
                                                <m:t>𝑤</m:t>
                                              </m:r>
                                            </m:e>
                                          </m:acc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𝑡</m:t>
                                          </m:r>
                                        </m:sub>
                                      </m:s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−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𝑙𝑛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𝑤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𝑡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2066" y="1634836"/>
                <a:ext cx="3528338" cy="87107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177865" y="1200604"/>
            <a:ext cx="87375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Palatino Linotype" panose="02040502050505030304" pitchFamily="18" charset="0"/>
              </a:rPr>
              <a:t>Simulate 10000 careers, record employment history, build wage profiles</a:t>
            </a:r>
            <a:endParaRPr lang="en-US" sz="2000" dirty="0">
              <a:latin typeface="Palatino Linotype" panose="0204050205050503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40233986"/>
                  </p:ext>
                </p:extLst>
              </p:nvPr>
            </p:nvGraphicFramePr>
            <p:xfrm>
              <a:off x="1378235" y="2819400"/>
              <a:ext cx="6096000" cy="22250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200"/>
                    <a:gridCol w="1219200"/>
                    <a:gridCol w="1219200"/>
                    <a:gridCol w="1219200"/>
                    <a:gridCol w="1219200"/>
                  </a:tblGrid>
                  <a:tr h="370840">
                    <a:tc rowSpan="2"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HSG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CG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370840">
                    <a:tc vMerge="1"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𝝆</m:t>
                                </m:r>
                              </m:oMath>
                            </m:oMathPara>
                          </a14:m>
                          <a:endParaRPr lang="en-US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𝜼</m:t>
                                </m:r>
                              </m:oMath>
                            </m:oMathPara>
                          </a14:m>
                          <a:endParaRPr lang="en-US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𝝆</m:t>
                                </m:r>
                              </m:oMath>
                            </m:oMathPara>
                          </a14:m>
                          <a:endParaRPr lang="en-US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𝜼</m:t>
                                </m:r>
                              </m:oMath>
                            </m:oMathPara>
                          </a14:m>
                          <a:endParaRPr lang="en-US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stage</a:t>
                          </a:r>
                          <a:r>
                            <a:rPr lang="en-US" baseline="0" dirty="0" smtClean="0">
                              <a:solidFill>
                                <a:schemeClr val="tx1"/>
                              </a:solidFill>
                            </a:rPr>
                            <a:t> 1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0.009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0.000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0.015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0.000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stage 2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0.008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0.001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0.014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0.002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stage 3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0.006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0.003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0.011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0.004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stage 4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-0.020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0.02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-0.040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0.040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40233986"/>
                  </p:ext>
                </p:extLst>
              </p:nvPr>
            </p:nvGraphicFramePr>
            <p:xfrm>
              <a:off x="1378235" y="2819400"/>
              <a:ext cx="6096000" cy="22250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200"/>
                    <a:gridCol w="1219200"/>
                    <a:gridCol w="1219200"/>
                    <a:gridCol w="1219200"/>
                    <a:gridCol w="1219200"/>
                  </a:tblGrid>
                  <a:tr h="370840">
                    <a:tc rowSpan="2"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HSG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CG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370840">
                    <a:tc vMerge="1"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100000" t="-108197" r="-300500" b="-4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200000" t="-108197" r="-200500" b="-4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300000" t="-108197" r="-100500" b="-4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400000" t="-108197" r="-500" b="-422951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stage</a:t>
                          </a:r>
                          <a:r>
                            <a:rPr lang="en-US" baseline="0" dirty="0" smtClean="0">
                              <a:solidFill>
                                <a:schemeClr val="tx1"/>
                              </a:solidFill>
                            </a:rPr>
                            <a:t> 1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0.009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0.000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0.015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0.000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stage 2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0.008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0.001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0.014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0.002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stage 3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0.006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0.003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0.011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0.004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stage 4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-0.020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0.02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-0.040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0.040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34362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0" y="41564"/>
            <a:ext cx="77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Palatino Linotype" panose="02040502050505030304" pitchFamily="18" charset="0"/>
              </a:rPr>
              <a:t>Introduction</a:t>
            </a:r>
            <a:endParaRPr lang="en-US" sz="4000" b="1" dirty="0">
              <a:latin typeface="Palatino Linotype" panose="0204050205050503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859716"/>
            <a:ext cx="929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Palatino Linotype" panose="02040502050505030304" pitchFamily="18" charset="0"/>
              </a:rPr>
              <a:t>Life-cycle </a:t>
            </a:r>
            <a:r>
              <a:rPr lang="en-US" sz="2000" dirty="0" smtClean="0">
                <a:latin typeface="Palatino Linotype" panose="02040502050505030304" pitchFamily="18" charset="0"/>
              </a:rPr>
              <a:t>log wage profile is increasing and concave</a:t>
            </a:r>
            <a:endParaRPr lang="en-US" sz="2000" dirty="0">
              <a:latin typeface="Palatino Linotype" panose="02040502050505030304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5955" y="1066698"/>
            <a:ext cx="5410200" cy="405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381000" y="5029200"/>
            <a:ext cx="830580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Palatino Linotype" panose="02040502050505030304" pitchFamily="18" charset="0"/>
              </a:rPr>
              <a:t>Rubinstein, Weiss (2007) - review post-schooling wage growth in the US, stipulate that two major forces behind it are </a:t>
            </a:r>
            <a:r>
              <a:rPr lang="en-US" b="1" dirty="0" smtClean="0">
                <a:latin typeface="Palatino Linotype" panose="02040502050505030304" pitchFamily="18" charset="0"/>
              </a:rPr>
              <a:t>on-the-job </a:t>
            </a:r>
            <a:r>
              <a:rPr lang="en-US" b="1" dirty="0" smtClean="0">
                <a:latin typeface="Palatino Linotype" panose="02040502050505030304" pitchFamily="18" charset="0"/>
              </a:rPr>
              <a:t>search </a:t>
            </a:r>
            <a:r>
              <a:rPr lang="en-US" dirty="0" smtClean="0">
                <a:latin typeface="Palatino Linotype" panose="02040502050505030304" pitchFamily="18" charset="0"/>
              </a:rPr>
              <a:t>and </a:t>
            </a:r>
            <a:r>
              <a:rPr lang="en-US" b="1" dirty="0" smtClean="0">
                <a:latin typeface="Palatino Linotype" panose="02040502050505030304" pitchFamily="18" charset="0"/>
              </a:rPr>
              <a:t>human capital accumulation</a:t>
            </a:r>
            <a:r>
              <a:rPr lang="en-US" dirty="0" smtClean="0">
                <a:latin typeface="Palatino Linotype" panose="02040502050505030304" pitchFamily="18" charset="0"/>
              </a:rPr>
              <a:t>.</a:t>
            </a:r>
            <a:endParaRPr lang="en-US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55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Palatino Linotype" panose="02040502050505030304" pitchFamily="18" charset="0"/>
              </a:rPr>
              <a:t>Data vs </a:t>
            </a:r>
            <a:r>
              <a:rPr lang="en-US" sz="4000" b="1" dirty="0" smtClean="0">
                <a:latin typeface="Palatino Linotype" panose="02040502050505030304" pitchFamily="18" charset="0"/>
              </a:rPr>
              <a:t>calibrated model</a:t>
            </a:r>
            <a:endParaRPr lang="en-US" sz="4000" b="1" dirty="0">
              <a:latin typeface="Palatino Linotype" panose="02040502050505030304" pitchFamily="18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838200"/>
            <a:ext cx="73152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66800" y="6324600"/>
            <a:ext cx="487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Palatino Linotype" panose="02040502050505030304" pitchFamily="18" charset="0"/>
              </a:rPr>
              <a:t>MSE(HSG)=0.002;   MSE(CG)=0.0024</a:t>
            </a:r>
            <a:endParaRPr lang="en-US" sz="20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192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86836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Palatino Linotype" panose="02040502050505030304" pitchFamily="18" charset="0"/>
              </a:rPr>
              <a:t>Components of wage profile</a:t>
            </a:r>
            <a:endParaRPr lang="en-US" sz="4000" b="1" dirty="0">
              <a:latin typeface="Palatino Linotype" panose="02040502050505030304" pitchFamily="18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33399"/>
            <a:ext cx="6324600" cy="6296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 flipV="1">
            <a:off x="5410200" y="1371600"/>
            <a:ext cx="1790700" cy="7620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7200900" y="1780309"/>
                <a:ext cx="1943100" cy="16751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400" dirty="0" smtClean="0">
                    <a:solidFill>
                      <a:srgbClr val="FF0000"/>
                    </a:solidFill>
                    <a:latin typeface="Palatino Linotype" panose="02040502050505030304" pitchFamily="18" charset="0"/>
                  </a:rPr>
                  <a:t>decreases </a:t>
                </a:r>
                <a:r>
                  <a:rPr lang="en-US" sz="1400" dirty="0">
                    <a:solidFill>
                      <a:srgbClr val="FF0000"/>
                    </a:solidFill>
                    <a:latin typeface="Palatino Linotype" panose="02040502050505030304" pitchFamily="18" charset="0"/>
                  </a:rPr>
                  <a:t>for CG, by almost 0.04 log </a:t>
                </a:r>
                <a:r>
                  <a:rPr lang="en-US" sz="1400" dirty="0" smtClean="0">
                    <a:solidFill>
                      <a:srgbClr val="FF0000"/>
                    </a:solidFill>
                    <a:latin typeface="Palatino Linotype" panose="02040502050505030304" pitchFamily="18" charset="0"/>
                  </a:rPr>
                  <a:t>points. </a:t>
                </a:r>
                <a:r>
                  <a:rPr lang="en-US" sz="1400" dirty="0">
                    <a:solidFill>
                      <a:srgbClr val="FF0000"/>
                    </a:solidFill>
                    <a:latin typeface="Palatino Linotype" panose="02040502050505030304" pitchFamily="18" charset="0"/>
                  </a:rPr>
                  <a:t>Reason - endogenous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1400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𝜃</m:t>
                        </m:r>
                      </m:e>
                      <m:sup>
                        <m:r>
                          <a:rPr lang="en-US" sz="1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𝑅</m:t>
                        </m:r>
                      </m:sup>
                    </m:sSup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Palatino Linotype" panose="02040502050505030304" pitchFamily="18" charset="0"/>
                  </a:rPr>
                  <a:t>, deterioration of conditions</a:t>
                </a: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0900" y="1780309"/>
                <a:ext cx="1943100" cy="1675139"/>
              </a:xfrm>
              <a:prstGeom prst="rect">
                <a:avLst/>
              </a:prstGeom>
              <a:blipFill rotWithShape="1">
                <a:blip r:embed="rId3"/>
                <a:stretch>
                  <a:fillRect l="-627" r="-3448" b="-2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980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285840"/>
            <a:ext cx="8146762" cy="182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110836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Palatino Linotype" panose="02040502050505030304" pitchFamily="18" charset="0"/>
              </a:rPr>
              <a:t>Inputs into total wage growth</a:t>
            </a:r>
            <a:endParaRPr lang="en-US" sz="4000" b="1" dirty="0">
              <a:latin typeface="Palatino Linotype" panose="0204050205050503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3048000"/>
            <a:ext cx="9144000" cy="12378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000" dirty="0" smtClean="0">
                <a:latin typeface="Palatino Linotype" panose="02040502050505030304" pitchFamily="18" charset="0"/>
              </a:rPr>
              <a:t>Returns to HC are relatively low compared to existing literature (</a:t>
            </a:r>
            <a:r>
              <a:rPr lang="en-US" sz="2000" b="1" dirty="0" smtClean="0">
                <a:latin typeface="Palatino Linotype" panose="02040502050505030304" pitchFamily="18" charset="0"/>
              </a:rPr>
              <a:t>returns to OTJ are relatively high</a:t>
            </a:r>
            <a:r>
              <a:rPr lang="en-US" sz="2000" dirty="0" smtClean="0">
                <a:latin typeface="Palatino Linotype" panose="02040502050505030304" pitchFamily="18" charset="0"/>
              </a:rPr>
              <a:t>):</a:t>
            </a:r>
            <a:endParaRPr lang="en-US" sz="2000" dirty="0">
              <a:latin typeface="Palatino Linotype" panose="0204050205050503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3114" y="4738255"/>
            <a:ext cx="7477772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7622305"/>
              </p:ext>
            </p:extLst>
          </p:nvPr>
        </p:nvGraphicFramePr>
        <p:xfrm>
          <a:off x="1524000" y="13970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over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 10 years</a:t>
                      </a:r>
                      <a:endParaRPr lang="en-US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over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 40 years</a:t>
                      </a:r>
                      <a:endParaRPr lang="en-US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HSG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CG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HSG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CG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OTJ</a:t>
                      </a:r>
                      <a:endParaRPr lang="en-US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44%</a:t>
                      </a:r>
                      <a:endParaRPr lang="en-US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29%</a:t>
                      </a:r>
                      <a:endParaRPr lang="en-US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26%</a:t>
                      </a:r>
                      <a:endParaRPr lang="en-US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13%</a:t>
                      </a:r>
                      <a:endParaRPr lang="en-US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HC(+)</a:t>
                      </a:r>
                      <a:endParaRPr lang="en-US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57%</a:t>
                      </a:r>
                      <a:endParaRPr lang="en-US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72%</a:t>
                      </a:r>
                      <a:endParaRPr lang="en-US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75%</a:t>
                      </a:r>
                      <a:endParaRPr lang="en-US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89%</a:t>
                      </a:r>
                      <a:endParaRPr lang="en-US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HC(-)</a:t>
                      </a:r>
                      <a:endParaRPr lang="en-US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-1%</a:t>
                      </a:r>
                      <a:endParaRPr lang="en-US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-1%</a:t>
                      </a:r>
                      <a:endParaRPr lang="en-US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-1%</a:t>
                      </a:r>
                      <a:endParaRPr lang="en-US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-2%</a:t>
                      </a:r>
                      <a:endParaRPr lang="en-US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00" y="2863334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Altonji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63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89154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Palatino Linotype" panose="02040502050505030304" pitchFamily="18" charset="0"/>
              </a:rPr>
              <a:t>The role of the life-cycle assumption</a:t>
            </a:r>
            <a:endParaRPr lang="en-US" b="1" dirty="0">
              <a:latin typeface="Palatino Linotype" panose="0204050205050503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304800" y="1313427"/>
                <a:ext cx="3538276" cy="6498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𝑊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𝐸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𝑆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=…+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𝑊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𝐸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𝑆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+…+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𝑊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𝑈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𝑆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1313427"/>
                <a:ext cx="3538276" cy="64985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5105400" y="1315187"/>
                <a:ext cx="3568797" cy="6498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𝑊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𝑈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𝑆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=…+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𝑊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𝑈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𝑆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+…+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𝑊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𝑈</m:t>
                          </m:r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</a:rPr>
                            <m:t>𝑆</m:t>
                          </m:r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1315187"/>
                <a:ext cx="3568797" cy="64985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402349" y="2631518"/>
                <a:ext cx="3788651" cy="4070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rgbClr val="0070C0"/>
                    </a:solidFill>
                    <a:latin typeface="Palatino Linotype" panose="02040502050505030304" pitchFamily="18" charset="0"/>
                  </a:rPr>
                  <a:t>positive, </a:t>
                </a:r>
                <a:r>
                  <a:rPr lang="en-US" sz="2000" b="1" dirty="0" smtClean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proportionate to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000" i="1">
                            <a:latin typeface="Cambria Math"/>
                          </a:rPr>
                          <m:t>𝑊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𝐸</m:t>
                        </m:r>
                        <m:r>
                          <a:rPr lang="en-US" sz="2000" i="1">
                            <a:latin typeface="Cambria Math"/>
                          </a:rPr>
                          <m:t>,</m:t>
                        </m:r>
                        <m:r>
                          <a:rPr lang="en-US" sz="2000" i="1">
                            <a:latin typeface="Cambria Math"/>
                          </a:rPr>
                          <m:t>𝑆</m:t>
                        </m:r>
                      </m:sup>
                    </m:sSup>
                  </m:oMath>
                </a14:m>
                <a:endParaRPr lang="en-US" sz="2000" b="1" dirty="0">
                  <a:solidFill>
                    <a:srgbClr val="0070C0"/>
                  </a:solidFill>
                  <a:latin typeface="Palatino Linotype" panose="02040502050505030304" pitchFamily="18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349" y="2631518"/>
                <a:ext cx="3788651" cy="407099"/>
              </a:xfrm>
              <a:prstGeom prst="rect">
                <a:avLst/>
              </a:prstGeom>
              <a:blipFill rotWithShape="1">
                <a:blip r:embed="rId4"/>
                <a:stretch>
                  <a:fillRect l="-1608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5105400" y="2631518"/>
                <a:ext cx="3810000" cy="4070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rgbClr val="FF0000"/>
                    </a:solidFill>
                    <a:latin typeface="Palatino Linotype" panose="02040502050505030304" pitchFamily="18" charset="0"/>
                  </a:rPr>
                  <a:t>negative, </a:t>
                </a:r>
                <a:r>
                  <a:rPr lang="en-US" sz="2000" b="1" dirty="0" smtClean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proportionate to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000" i="1">
                            <a:latin typeface="Cambria Math"/>
                          </a:rPr>
                          <m:t>𝑊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𝑈</m:t>
                        </m:r>
                        <m:r>
                          <a:rPr lang="en-US" sz="2000" i="1">
                            <a:latin typeface="Cambria Math"/>
                          </a:rPr>
                          <m:t>,</m:t>
                        </m:r>
                        <m:r>
                          <a:rPr lang="en-US" sz="2000" i="1">
                            <a:latin typeface="Cambria Math"/>
                          </a:rPr>
                          <m:t>𝑆</m:t>
                        </m:r>
                      </m:sup>
                    </m:sSup>
                  </m:oMath>
                </a14:m>
                <a:endParaRPr lang="en-US" sz="2000" b="1" dirty="0">
                  <a:solidFill>
                    <a:schemeClr val="tx1"/>
                  </a:solidFill>
                  <a:latin typeface="Palatino Linotype" panose="02040502050505030304" pitchFamily="18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2631518"/>
                <a:ext cx="3810000" cy="407099"/>
              </a:xfrm>
              <a:prstGeom prst="rect">
                <a:avLst/>
              </a:prstGeom>
              <a:blipFill rotWithShape="1">
                <a:blip r:embed="rId5"/>
                <a:stretch>
                  <a:fillRect l="-1760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304800" y="3428102"/>
                <a:ext cx="886012" cy="3702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𝑊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𝐸</m:t>
                          </m:r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</a:rPr>
                            <m:t>𝑆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↑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428102"/>
                <a:ext cx="886012" cy="37023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1267628" y="3429000"/>
                <a:ext cx="332049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rgbClr val="0070C0"/>
                    </a:solidFill>
                    <a:latin typeface="Palatino Linotype" panose="02040502050505030304" pitchFamily="18" charset="0"/>
                  </a:rPr>
                  <a:t>by more than</a:t>
                </a:r>
                <a:r>
                  <a:rPr lang="en-US" sz="2000" b="1" dirty="0" smtClean="0">
                    <a:solidFill>
                      <a:srgbClr val="0070C0"/>
                    </a:solidFill>
                    <a:latin typeface="Palatino Linotype" panose="02040502050505030304" pitchFamily="18" charset="0"/>
                  </a:rPr>
                  <a:t>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𝑊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𝑈</m:t>
                        </m:r>
                        <m:r>
                          <a:rPr lang="en-US" sz="2000" i="1">
                            <a:latin typeface="Cambria Math"/>
                          </a:rPr>
                          <m:t>,</m:t>
                        </m:r>
                        <m:r>
                          <a:rPr lang="en-US" sz="2000" i="1">
                            <a:latin typeface="Cambria Math"/>
                          </a:rPr>
                          <m:t>𝑆</m:t>
                        </m:r>
                        <m:r>
                          <a:rPr lang="en-US" sz="2000" i="1">
                            <a:latin typeface="Cambria Math"/>
                          </a:rPr>
                          <m:t>+</m:t>
                        </m:r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sup>
                    </m:sSup>
                  </m:oMath>
                </a14:m>
                <a:endParaRPr lang="en-US" sz="2000" b="1" dirty="0">
                  <a:solidFill>
                    <a:srgbClr val="0070C0"/>
                  </a:solidFill>
                  <a:latin typeface="Palatino Linotype" panose="02040502050505030304" pitchFamily="18" charset="0"/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7628" y="3429000"/>
                <a:ext cx="3320493" cy="400110"/>
              </a:xfrm>
              <a:prstGeom prst="rect">
                <a:avLst/>
              </a:prstGeom>
              <a:blipFill rotWithShape="1">
                <a:blip r:embed="rId7"/>
                <a:stretch>
                  <a:fillRect l="-2018" t="-7692" b="-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4953000" y="3429000"/>
                <a:ext cx="888448" cy="3702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</a:rPr>
                            <m:t>𝑊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𝑈</m:t>
                          </m:r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</a:rPr>
                            <m:t>𝑆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↑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3429000"/>
                <a:ext cx="888448" cy="37023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5931088" y="3424627"/>
                <a:ext cx="273925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rgbClr val="FF0000"/>
                    </a:solidFill>
                    <a:latin typeface="Palatino Linotype" panose="02040502050505030304" pitchFamily="18" charset="0"/>
                  </a:rPr>
                  <a:t>by less </a:t>
                </a:r>
                <a:r>
                  <a:rPr lang="en-US" sz="2000" b="1" dirty="0" smtClean="0">
                    <a:solidFill>
                      <a:srgbClr val="FF0000"/>
                    </a:solidFill>
                    <a:latin typeface="Palatino Linotype" panose="02040502050505030304" pitchFamily="18" charset="0"/>
                  </a:rPr>
                  <a:t>than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𝑊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𝑈</m:t>
                        </m:r>
                        <m:r>
                          <a:rPr lang="en-US" sz="2000" i="1">
                            <a:latin typeface="Cambria Math"/>
                          </a:rPr>
                          <m:t>,</m:t>
                        </m:r>
                        <m:r>
                          <a:rPr lang="en-US" sz="2000" i="1">
                            <a:latin typeface="Cambria Math"/>
                          </a:rPr>
                          <m:t>𝑆</m:t>
                        </m:r>
                        <m:r>
                          <a:rPr lang="en-US" sz="2000" i="1">
                            <a:latin typeface="Cambria Math"/>
                          </a:rPr>
                          <m:t>+</m:t>
                        </m:r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sup>
                    </m:sSup>
                  </m:oMath>
                </a14:m>
                <a:endParaRPr lang="en-US" sz="2000" b="1" dirty="0">
                  <a:solidFill>
                    <a:srgbClr val="FF0000"/>
                  </a:solidFill>
                  <a:latin typeface="Palatino Linotype" panose="02040502050505030304" pitchFamily="18" charset="0"/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1088" y="3424627"/>
                <a:ext cx="2739252" cy="400110"/>
              </a:xfrm>
              <a:prstGeom prst="rect">
                <a:avLst/>
              </a:prstGeom>
              <a:blipFill rotWithShape="1">
                <a:blip r:embed="rId9"/>
                <a:stretch>
                  <a:fillRect l="-2450" t="-7692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2262038" y="4724400"/>
                <a:ext cx="86020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𝑅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2038" y="4724400"/>
                <a:ext cx="860208" cy="52322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3295804" y="4755177"/>
            <a:ext cx="4685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Palatino Linotype" panose="02040502050505030304" pitchFamily="18" charset="0"/>
              </a:rPr>
              <a:t>has to be </a:t>
            </a:r>
            <a:r>
              <a:rPr lang="en-US" sz="2400" b="1" dirty="0" smtClean="0">
                <a:latin typeface="Palatino Linotype" panose="02040502050505030304" pitchFamily="18" charset="0"/>
              </a:rPr>
              <a:t>low in the beginning</a:t>
            </a:r>
            <a:r>
              <a:rPr lang="en-US" sz="2400" dirty="0" smtClean="0">
                <a:latin typeface="Palatino Linotype" panose="02040502050505030304" pitchFamily="18" charset="0"/>
              </a:rPr>
              <a:t>!</a:t>
            </a:r>
            <a:endParaRPr lang="en-US" sz="2400" dirty="0">
              <a:latin typeface="Palatino Linotype" panose="02040502050505030304" pitchFamily="18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1548245" y="1182916"/>
            <a:ext cx="685800" cy="9144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320391" y="1182916"/>
            <a:ext cx="6858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>
            <a:endCxn id="15" idx="4"/>
          </p:cNvCxnSpPr>
          <p:nvPr/>
        </p:nvCxnSpPr>
        <p:spPr>
          <a:xfrm flipV="1">
            <a:off x="914400" y="2097316"/>
            <a:ext cx="976745" cy="53420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16" idx="4"/>
          </p:cNvCxnSpPr>
          <p:nvPr/>
        </p:nvCxnSpPr>
        <p:spPr>
          <a:xfrm flipV="1">
            <a:off x="5638800" y="2097316"/>
            <a:ext cx="1024491" cy="53420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766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1673" y="1209859"/>
            <a:ext cx="4862946" cy="3647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8709" y="1199466"/>
            <a:ext cx="4953000" cy="371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12617" y="809749"/>
            <a:ext cx="34774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Palatino Linotype" panose="02040502050505030304" pitchFamily="18" charset="0"/>
              </a:rPr>
              <a:t>HSG</a:t>
            </a:r>
            <a:endParaRPr lang="en-US" sz="2000" b="1" dirty="0">
              <a:latin typeface="Palatino Linotype" panose="0204050205050503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42609" y="809749"/>
            <a:ext cx="34774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Palatino Linotype" panose="02040502050505030304" pitchFamily="18" charset="0"/>
              </a:rPr>
              <a:t>CG</a:t>
            </a:r>
            <a:endParaRPr lang="en-US" sz="2000" b="1" dirty="0">
              <a:latin typeface="Palatino Linotype" panose="02040502050505030304" pitchFamily="18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89154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Palatino Linotype" panose="02040502050505030304" pitchFamily="18" charset="0"/>
              </a:rPr>
              <a:t>The role of the life-cycle assumption</a:t>
            </a:r>
            <a:endParaRPr lang="en-US" b="1" dirty="0">
              <a:latin typeface="Palatino Linotype" panose="02040502050505030304" pitchFamily="18" charset="0"/>
            </a:endParaRPr>
          </a:p>
        </p:txBody>
      </p:sp>
      <p:sp>
        <p:nvSpPr>
          <p:cNvPr id="29" name="Right Brace 28"/>
          <p:cNvSpPr/>
          <p:nvPr/>
        </p:nvSpPr>
        <p:spPr>
          <a:xfrm rot="10800000">
            <a:off x="3761509" y="1828800"/>
            <a:ext cx="457200" cy="2627382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Brace 29"/>
          <p:cNvSpPr/>
          <p:nvPr/>
        </p:nvSpPr>
        <p:spPr>
          <a:xfrm>
            <a:off x="4191000" y="1752601"/>
            <a:ext cx="273627" cy="914398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ight Brace 30"/>
          <p:cNvSpPr/>
          <p:nvPr/>
        </p:nvSpPr>
        <p:spPr>
          <a:xfrm>
            <a:off x="8643504" y="2289463"/>
            <a:ext cx="273627" cy="90812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ight Brace 31"/>
          <p:cNvSpPr/>
          <p:nvPr/>
        </p:nvSpPr>
        <p:spPr>
          <a:xfrm rot="10800000">
            <a:off x="8181109" y="2485376"/>
            <a:ext cx="457200" cy="1970806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1856570"/>
              </p:ext>
            </p:extLst>
          </p:nvPr>
        </p:nvGraphicFramePr>
        <p:xfrm>
          <a:off x="1416627" y="4644732"/>
          <a:ext cx="6096000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Change in log piece</a:t>
                      </a:r>
                      <a:r>
                        <a:rPr lang="en-US" b="0" i="0" baseline="0" dirty="0" smtClean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 rate over 40 years, log points</a:t>
                      </a:r>
                      <a:endParaRPr lang="en-US" b="0" i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HSG</a:t>
                      </a:r>
                      <a:endParaRPr lang="en-US" b="1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CG</a:t>
                      </a:r>
                      <a:endParaRPr lang="en-US" b="1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Each stage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solved independently</a:t>
                      </a:r>
                      <a:endParaRPr lang="en-US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0.09</a:t>
                      </a:r>
                      <a:endParaRPr lang="en-US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-0.03</a:t>
                      </a:r>
                      <a:endParaRPr lang="en-US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Stages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 linked through life-cycle</a:t>
                      </a:r>
                      <a:endParaRPr lang="en-US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0.23</a:t>
                      </a:r>
                      <a:endParaRPr lang="en-US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0.17</a:t>
                      </a:r>
                      <a:endParaRPr lang="en-US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789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27709"/>
            <a:ext cx="883920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Palatino Linotype" panose="02040502050505030304" pitchFamily="18" charset="0"/>
              </a:rPr>
              <a:t>Impact of non-employment history for CG conceals much heterogeneity…</a:t>
            </a:r>
            <a:endParaRPr lang="en-US" sz="3600" b="1" dirty="0">
              <a:latin typeface="Palatino Linotype" panose="02040502050505030304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255" y="990600"/>
            <a:ext cx="73152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106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" y="13855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Palatino Linotype" panose="02040502050505030304" pitchFamily="18" charset="0"/>
              </a:rPr>
              <a:t>…..but not for HSG</a:t>
            </a:r>
            <a:endParaRPr lang="en-US" sz="4000" b="1" dirty="0">
              <a:latin typeface="Palatino Linotype" panose="020405020505050303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066800"/>
            <a:ext cx="73152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396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Palatino Linotype" panose="02040502050505030304" pitchFamily="18" charset="0"/>
              </a:rPr>
              <a:t>Lifetime earnings</a:t>
            </a:r>
            <a:endParaRPr lang="en-US" dirty="0">
              <a:latin typeface="Palatino Linotype" panose="0204050205050503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579120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Full-time: 40 hours per week, 13 weeks per quarter, 4 quarters per year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705600" y="2514600"/>
            <a:ext cx="990600" cy="306064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" y="1408053"/>
            <a:ext cx="7474923" cy="416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037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534" y="43545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Palatino Linotype" panose="02040502050505030304" pitchFamily="18" charset="0"/>
              </a:rPr>
              <a:t>Why is CG different from HSG?</a:t>
            </a:r>
            <a:endParaRPr lang="en-US" sz="4000" b="1" dirty="0">
              <a:latin typeface="Palatino Linotype" panose="0204050205050503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36418" y="4122408"/>
                <a:ext cx="8631381" cy="2554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lnSpc>
                    <a:spcPct val="200000"/>
                  </a:lnSpc>
                  <a:buFont typeface="Arial" panose="020B0604020202020204" pitchFamily="34" charset="0"/>
                  <a:buChar char="•"/>
                </a:pPr>
                <a:r>
                  <a:rPr lang="en-US" sz="2000" dirty="0" smtClean="0">
                    <a:latin typeface="Palatino Linotype" panose="02040502050505030304" pitchFamily="18" charset="0"/>
                  </a:rPr>
                  <a:t>For CG long unemployment spells  tend to happen later in career more than in the beginning (see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 smtClean="0">
                            <a:latin typeface="Cambria Math"/>
                            <a:ea typeface="Cambria Math"/>
                          </a:rPr>
                          <m:t>𝜆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000" dirty="0" smtClean="0">
                    <a:latin typeface="Palatino Linotype" panose="02040502050505030304" pitchFamily="18" charset="0"/>
                  </a:rPr>
                  <a:t>).  Big losses of human capital. </a:t>
                </a:r>
              </a:p>
              <a:p>
                <a:pPr marL="342900" indent="-342900">
                  <a:lnSpc>
                    <a:spcPct val="200000"/>
                  </a:lnSpc>
                  <a:buFont typeface="Arial" panose="020B0604020202020204" pitchFamily="34" charset="0"/>
                  <a:buChar char="•"/>
                </a:pPr>
                <a:r>
                  <a:rPr lang="en-US" sz="2000" dirty="0" smtClean="0">
                    <a:latin typeface="Palatino Linotype" panose="02040502050505030304" pitchFamily="18" charset="0"/>
                  </a:rPr>
                  <a:t>For HSG – the length of unemployment spells is more uniformly distributed across stages. Human capital losses are smaller</a:t>
                </a:r>
                <a:endParaRPr lang="en-US" sz="2000" dirty="0">
                  <a:latin typeface="Palatino Linotype" panose="020405020505050303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418" y="4122408"/>
                <a:ext cx="8631381" cy="2554545"/>
              </a:xfrm>
              <a:prstGeom prst="rect">
                <a:avLst/>
              </a:prstGeom>
              <a:blipFill rotWithShape="1">
                <a:blip r:embed="rId4"/>
                <a:stretch>
                  <a:fillRect l="-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11818221"/>
                  </p:ext>
                </p:extLst>
              </p:nvPr>
            </p:nvGraphicFramePr>
            <p:xfrm>
              <a:off x="457200" y="1600200"/>
              <a:ext cx="3657600" cy="22250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200"/>
                    <a:gridCol w="1219200"/>
                    <a:gridCol w="1219200"/>
                  </a:tblGrid>
                  <a:tr h="370840">
                    <a:tc rowSpan="2"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𝜼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370840">
                    <a:tc vMerge="1"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𝐇𝐒𝐆</m:t>
                                </m:r>
                              </m:oMath>
                            </m:oMathPara>
                          </a14:m>
                          <a:endParaRPr lang="en-US" b="1" i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𝐂𝐆</m:t>
                                </m:r>
                              </m:oMath>
                            </m:oMathPara>
                          </a14:m>
                          <a:endParaRPr lang="en-US" b="1" i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stage</a:t>
                          </a:r>
                          <a:r>
                            <a:rPr lang="en-US" baseline="0" dirty="0" smtClean="0">
                              <a:solidFill>
                                <a:schemeClr val="tx1"/>
                              </a:solidFill>
                            </a:rPr>
                            <a:t> 1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0.000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0.000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stage 2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0.001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0.002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stage 3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0.003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0.004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stage 4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0.020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0.040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11818221"/>
                  </p:ext>
                </p:extLst>
              </p:nvPr>
            </p:nvGraphicFramePr>
            <p:xfrm>
              <a:off x="457200" y="1600200"/>
              <a:ext cx="3657600" cy="22250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200"/>
                    <a:gridCol w="1219200"/>
                    <a:gridCol w="1219200"/>
                  </a:tblGrid>
                  <a:tr h="370840">
                    <a:tc rowSpan="2"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5"/>
                          <a:stretch>
                            <a:fillRect l="-50000" t="-1639" b="-522951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370840">
                    <a:tc vMerge="1"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5"/>
                          <a:stretch>
                            <a:fillRect l="-100000" t="-101639" r="-100000" b="-4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5"/>
                          <a:stretch>
                            <a:fillRect l="-200000" t="-101639" b="-422951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stage</a:t>
                          </a:r>
                          <a:r>
                            <a:rPr lang="en-US" baseline="0" dirty="0" smtClean="0">
                              <a:solidFill>
                                <a:schemeClr val="tx1"/>
                              </a:solidFill>
                            </a:rPr>
                            <a:t> 1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0.000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0.000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stage 2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0.001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0.002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stage 3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0.003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0.004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stage 4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0.020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0.040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88568002"/>
                  </p:ext>
                </p:extLst>
              </p:nvPr>
            </p:nvGraphicFramePr>
            <p:xfrm>
              <a:off x="4953000" y="1600200"/>
              <a:ext cx="3298371" cy="22250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200"/>
                    <a:gridCol w="1066800"/>
                    <a:gridCol w="1012371"/>
                  </a:tblGrid>
                  <a:tr h="370840">
                    <a:tc rowSpan="2">
                      <a:txBody>
                        <a:bodyPr/>
                        <a:lstStyle/>
                        <a:p>
                          <a:pPr algn="ctr"/>
                          <a:endParaRPr lang="en-US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8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1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𝝀</m:t>
                                    </m:r>
                                  </m:e>
                                  <m:sub>
                                    <m:r>
                                      <a:rPr lang="en-US" sz="1800" b="1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𝟎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 v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𝐇𝐒𝐆</m:t>
                                </m:r>
                              </m:oMath>
                            </m:oMathPara>
                          </a14:m>
                          <a:endParaRPr lang="en-US" b="1" i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𝐂𝐆</m:t>
                                </m:r>
                              </m:oMath>
                            </m:oMathPara>
                          </a14:m>
                          <a:endParaRPr lang="en-US" b="1" i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stage</a:t>
                          </a:r>
                          <a:r>
                            <a:rPr lang="en-US" baseline="0" dirty="0" smtClean="0">
                              <a:solidFill>
                                <a:schemeClr val="tx1"/>
                              </a:solidFill>
                            </a:rPr>
                            <a:t> 1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0.905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1.293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stage 2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0.887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0.938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stage 3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0.896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0.910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stage 4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0.907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0.788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88568002"/>
                  </p:ext>
                </p:extLst>
              </p:nvPr>
            </p:nvGraphicFramePr>
            <p:xfrm>
              <a:off x="4953000" y="1600200"/>
              <a:ext cx="3298371" cy="22250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200"/>
                    <a:gridCol w="1066800"/>
                    <a:gridCol w="1012371"/>
                  </a:tblGrid>
                  <a:tr h="370840">
                    <a:tc rowSpan="2">
                      <a:txBody>
                        <a:bodyPr/>
                        <a:lstStyle/>
                        <a:p>
                          <a:pPr algn="ctr"/>
                          <a:endParaRPr lang="en-US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6"/>
                          <a:stretch>
                            <a:fillRect l="-58944" t="-1639" b="-522951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 v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6"/>
                          <a:stretch>
                            <a:fillRect l="-114857" t="-101639" r="-94857" b="-4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6"/>
                          <a:stretch>
                            <a:fillRect l="-226506" t="-101639" b="-422951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stage</a:t>
                          </a:r>
                          <a:r>
                            <a:rPr lang="en-US" baseline="0" dirty="0" smtClean="0">
                              <a:solidFill>
                                <a:schemeClr val="tx1"/>
                              </a:solidFill>
                            </a:rPr>
                            <a:t> 1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0.905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1.293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stage 2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0.887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0.938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stage 3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0.896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0.910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stage 4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0.907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0.788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74564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Palatino Linotype" panose="02040502050505030304" pitchFamily="18" charset="0"/>
              </a:rPr>
              <a:t>Summary</a:t>
            </a:r>
            <a:endParaRPr lang="en-US" sz="4000" b="1" dirty="0"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686800" cy="5715000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en-US" sz="2000" dirty="0" smtClean="0">
                <a:latin typeface="Palatino Linotype" panose="02040502050505030304" pitchFamily="18" charset="0"/>
              </a:rPr>
              <a:t>3 sources of wage dynamics, endogenous distribution of offers that changes with labor market parameters and shortening of the horizon</a:t>
            </a:r>
          </a:p>
          <a:p>
            <a:pPr>
              <a:lnSpc>
                <a:spcPct val="200000"/>
              </a:lnSpc>
            </a:pPr>
            <a:r>
              <a:rPr lang="en-US" sz="2000" dirty="0" smtClean="0">
                <a:latin typeface="Palatino Linotype" panose="02040502050505030304" pitchFamily="18" charset="0"/>
              </a:rPr>
              <a:t>Stochastic ageing approach to  career</a:t>
            </a:r>
          </a:p>
          <a:p>
            <a:pPr>
              <a:lnSpc>
                <a:spcPct val="200000"/>
              </a:lnSpc>
            </a:pPr>
            <a:r>
              <a:rPr lang="en-US" sz="2000" dirty="0" smtClean="0">
                <a:latin typeface="Palatino Linotype" panose="02040502050505030304" pitchFamily="18" charset="0"/>
              </a:rPr>
              <a:t>Predicts </a:t>
            </a:r>
            <a:r>
              <a:rPr lang="en-US" sz="2000" dirty="0" smtClean="0">
                <a:latin typeface="Palatino Linotype" panose="02040502050505030304" pitchFamily="18" charset="0"/>
              </a:rPr>
              <a:t>a higher role (than in previous studies) of OTJ search at the beginning of career, and “action” in late career. </a:t>
            </a:r>
          </a:p>
          <a:p>
            <a:pPr>
              <a:lnSpc>
                <a:spcPct val="200000"/>
              </a:lnSpc>
            </a:pPr>
            <a:r>
              <a:rPr lang="en-US" sz="2000" dirty="0" smtClean="0">
                <a:latin typeface="Palatino Linotype" panose="02040502050505030304" pitchFamily="18" charset="0"/>
              </a:rPr>
              <a:t>Calibration reveals that human capital processes are more intensive for college graduates than for high-school graduates</a:t>
            </a:r>
          </a:p>
          <a:p>
            <a:pPr>
              <a:lnSpc>
                <a:spcPct val="200000"/>
              </a:lnSpc>
            </a:pPr>
            <a:r>
              <a:rPr lang="en-US" sz="2000" dirty="0" smtClean="0">
                <a:latin typeface="Palatino Linotype" panose="02040502050505030304" pitchFamily="18" charset="0"/>
              </a:rPr>
              <a:t>On average, </a:t>
            </a:r>
            <a:r>
              <a:rPr lang="en-US" sz="2000" dirty="0" smtClean="0">
                <a:latin typeface="Palatino Linotype" panose="02040502050505030304" pitchFamily="18" charset="0"/>
              </a:rPr>
              <a:t>the cumulative </a:t>
            </a:r>
            <a:r>
              <a:rPr lang="en-US" sz="2000" dirty="0" smtClean="0">
                <a:latin typeface="Palatino Linotype" panose="02040502050505030304" pitchFamily="18" charset="0"/>
              </a:rPr>
              <a:t>role of human capital loss is negligible, however it conceals much heterogeneity, especially for </a:t>
            </a:r>
            <a:r>
              <a:rPr lang="en-US" sz="2000" dirty="0" smtClean="0">
                <a:latin typeface="Palatino Linotype" panose="02040502050505030304" pitchFamily="18" charset="0"/>
              </a:rPr>
              <a:t>CG</a:t>
            </a:r>
            <a:endParaRPr lang="en-US" sz="20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28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327" y="0"/>
            <a:ext cx="8229600" cy="810491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Palatino Linotype" panose="02040502050505030304" pitchFamily="18" charset="0"/>
              </a:rPr>
              <a:t>Introduction</a:t>
            </a:r>
            <a:endParaRPr lang="en-US" sz="4000" b="1" dirty="0">
              <a:latin typeface="Palatino Linotype" panose="0204050205050503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57400" y="2133600"/>
            <a:ext cx="5105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000" dirty="0" smtClean="0">
                <a:latin typeface="Palatino Linotype" panose="02040502050505030304" pitchFamily="18" charset="0"/>
              </a:rPr>
              <a:t> A </a:t>
            </a:r>
            <a:r>
              <a:rPr lang="en-US" sz="2000" dirty="0" smtClean="0">
                <a:latin typeface="Palatino Linotype" panose="02040502050505030304" pitchFamily="18" charset="0"/>
              </a:rPr>
              <a:t>fundamental question</a:t>
            </a:r>
            <a:r>
              <a:rPr lang="en-US" sz="2000" dirty="0" smtClean="0">
                <a:latin typeface="Palatino Linotype" panose="02040502050505030304" pitchFamily="18" charset="0"/>
              </a:rPr>
              <a:t>: </a:t>
            </a:r>
            <a:r>
              <a:rPr lang="en-US" sz="2000" b="1" dirty="0" smtClean="0">
                <a:latin typeface="Palatino Linotype" panose="02040502050505030304" pitchFamily="18" charset="0"/>
              </a:rPr>
              <a:t>what is the relative input of on-the-job search and </a:t>
            </a:r>
            <a:r>
              <a:rPr lang="en-US" sz="2000" b="1" dirty="0" smtClean="0">
                <a:latin typeface="Palatino Linotype" panose="02040502050505030304" pitchFamily="18" charset="0"/>
              </a:rPr>
              <a:t>experience accumulation </a:t>
            </a:r>
            <a:r>
              <a:rPr lang="en-US" sz="2000" b="1" dirty="0" smtClean="0">
                <a:latin typeface="Palatino Linotype" panose="02040502050505030304" pitchFamily="18" charset="0"/>
              </a:rPr>
              <a:t>in wage growth? </a:t>
            </a:r>
            <a:endParaRPr lang="en-US" sz="2000" dirty="0" smtClean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35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Palatino Linotype" panose="02040502050505030304" pitchFamily="18" charset="0"/>
              </a:rPr>
              <a:t>Future extensions</a:t>
            </a:r>
            <a:endParaRPr lang="en-US" sz="4000" b="1" dirty="0"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000" dirty="0" smtClean="0">
                <a:latin typeface="Palatino Linotype" panose="02040502050505030304" pitchFamily="18" charset="0"/>
              </a:rPr>
              <a:t>Application to a structurally different economy (Germany?)</a:t>
            </a:r>
          </a:p>
          <a:p>
            <a:pPr>
              <a:lnSpc>
                <a:spcPct val="200000"/>
              </a:lnSpc>
            </a:pPr>
            <a:r>
              <a:rPr lang="en-US" sz="2000" dirty="0" smtClean="0">
                <a:latin typeface="Palatino Linotype" panose="02040502050505030304" pitchFamily="18" charset="0"/>
              </a:rPr>
              <a:t>Compare </a:t>
            </a:r>
            <a:r>
              <a:rPr lang="en-US" sz="2000" dirty="0" smtClean="0">
                <a:latin typeface="Palatino Linotype" panose="02040502050505030304" pitchFamily="18" charset="0"/>
              </a:rPr>
              <a:t>to panel </a:t>
            </a:r>
            <a:r>
              <a:rPr lang="en-US" sz="2000" dirty="0" smtClean="0">
                <a:latin typeface="Palatino Linotype" panose="02040502050505030304" pitchFamily="18" charset="0"/>
              </a:rPr>
              <a:t>data</a:t>
            </a:r>
            <a:endParaRPr lang="en-US" sz="2000" dirty="0" smtClean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69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3600" y="2470666"/>
            <a:ext cx="495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Palatino Linotype" panose="02040502050505030304" pitchFamily="18" charset="0"/>
              </a:rPr>
              <a:t>Thank you!</a:t>
            </a:r>
            <a:endParaRPr lang="en-US" sz="32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15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165" y="3368535"/>
            <a:ext cx="5805055" cy="3489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164" y="0"/>
            <a:ext cx="5805055" cy="3489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Action Button: Back or Previous 5">
            <a:hlinkClick r:id="rId4" action="ppaction://hlinksldjump" highlightClick="1"/>
          </p:cNvPr>
          <p:cNvSpPr/>
          <p:nvPr/>
        </p:nvSpPr>
        <p:spPr>
          <a:xfrm>
            <a:off x="8305800" y="6324600"/>
            <a:ext cx="533400" cy="228600"/>
          </a:xfrm>
          <a:prstGeom prst="actionButtonBackPreviou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25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782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Palatino Linotype" panose="02040502050505030304" pitchFamily="18" charset="0"/>
              </a:rPr>
              <a:t>Profits expression</a:t>
            </a:r>
            <a:endParaRPr lang="en-US" sz="4000" b="1" dirty="0">
              <a:latin typeface="Palatino Linotype" panose="02040502050505030304" pitchFamily="18" charset="0"/>
            </a:endParaRPr>
          </a:p>
        </p:txBody>
      </p:sp>
      <p:sp>
        <p:nvSpPr>
          <p:cNvPr id="4" name="Action Button: Back or Previous 3">
            <a:hlinkClick r:id="rId2" action="ppaction://hlinksldjump" highlightClick="1"/>
          </p:cNvPr>
          <p:cNvSpPr/>
          <p:nvPr/>
        </p:nvSpPr>
        <p:spPr>
          <a:xfrm>
            <a:off x="8077200" y="6172200"/>
            <a:ext cx="609600" cy="228600"/>
          </a:xfrm>
          <a:prstGeom prst="actionButtonBackPreviou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-1" y="1528072"/>
                <a:ext cx="7982891" cy="24265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𝜋</m:t>
                          </m:r>
                          <m:d>
                            <m:dPr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</m:d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en-US" b="0" i="1" dirty="0" smtClean="0">
                  <a:latin typeface="Cambria Math"/>
                  <a:ea typeface="Cambria Math"/>
                </a:endParaRPr>
              </a:p>
              <a:p>
                <a:pPr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𝜆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𝑈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∙</m:t>
                      </m:r>
                      <m:nary>
                        <m:nary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sup>
                        <m:e>
                          <m:nary>
                            <m:nary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𝑞</m:t>
                              </m:r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=</m:t>
                              </m:r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∞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𝜌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𝜂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𝑞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𝑑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e>
                      </m:nary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𝑆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𝑈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𝑞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∙</m:t>
                      </m:r>
                      <m:nary>
                        <m:nary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  <a:ea typeface="Cambria Math"/>
                            </a:rPr>
                            <m:t>𝜏</m:t>
                          </m:r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𝜏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−(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𝜑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𝐹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)∙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𝜏</m:t>
                              </m:r>
                            </m:sup>
                          </m:sSup>
                        </m:e>
                      </m:nary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𝜌𝜏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𝑑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𝜏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+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1528072"/>
                <a:ext cx="7982891" cy="242656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-54800" y="4385183"/>
                <a:ext cx="9198800" cy="777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𝜆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1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𝑈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)∙</m:t>
                      </m:r>
                      <m:nary>
                        <m:nary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sup>
                        <m:e>
                          <m:nary>
                            <m:nary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𝑞</m:t>
                              </m:r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=</m:t>
                              </m:r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∞</m:t>
                              </m:r>
                            </m:sup>
                            <m:e>
                              <m:nary>
                                <m:nary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naryPr>
                                <m:sub>
                                  <m:bar>
                                    <m:barPr>
                                      <m:ctrlP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bar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𝜃</m:t>
                                      </m:r>
                                    </m:e>
                                  </m:bar>
                                </m:sub>
                                <m:sup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sup>
                                <m:e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𝜌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𝑥</m:t>
                                      </m:r>
                                    </m:sup>
                                  </m:sSup>
                                </m:e>
                              </m:nary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𝜂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𝑞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𝑑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3</m:t>
                                  </m:r>
                                </m:sup>
                              </m:sSup>
                            </m:e>
                          </m:nary>
                        </m:e>
                      </m:nary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𝑆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𝐸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𝑞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∙</m:t>
                      </m:r>
                      <m:nary>
                        <m:nary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  <a:ea typeface="Cambria Math"/>
                            </a:rPr>
                            <m:t>𝜏</m:t>
                          </m:r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𝜏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−(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𝜑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𝐹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)∙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𝜏</m:t>
                              </m:r>
                            </m:sup>
                          </m:sSup>
                        </m:e>
                      </m:nary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𝜌𝜏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𝑑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𝜏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4800" y="4385183"/>
                <a:ext cx="9198800" cy="77797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153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Palatino Linotype" panose="02040502050505030304" pitchFamily="18" charset="0"/>
              </a:rPr>
              <a:t>Literature Review</a:t>
            </a:r>
            <a:endParaRPr lang="en-US" sz="4000" b="1" dirty="0">
              <a:latin typeface="Palatino Linotype" panose="0204050205050503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7091" y="1143000"/>
            <a:ext cx="8381999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000" b="1" u="sng" dirty="0" smtClean="0">
                <a:latin typeface="Palatino Linotype" panose="02040502050505030304" pitchFamily="18" charset="0"/>
              </a:rPr>
              <a:t>Structural </a:t>
            </a:r>
            <a:r>
              <a:rPr lang="en-US" sz="2000" b="1" u="sng" dirty="0" smtClean="0">
                <a:latin typeface="Palatino Linotype" panose="02040502050505030304" pitchFamily="18" charset="0"/>
              </a:rPr>
              <a:t>models</a:t>
            </a:r>
            <a:r>
              <a:rPr lang="en-US" sz="2000" b="1" dirty="0">
                <a:latin typeface="Palatino Linotype" panose="02040502050505030304" pitchFamily="18" charset="0"/>
              </a:rPr>
              <a:t> </a:t>
            </a:r>
            <a:r>
              <a:rPr lang="en-US" sz="1600" b="1" dirty="0" smtClean="0">
                <a:latin typeface="Palatino Linotype" panose="02040502050505030304" pitchFamily="18" charset="0"/>
              </a:rPr>
              <a:t>Bagger </a:t>
            </a:r>
            <a:r>
              <a:rPr lang="en-US" sz="1600" b="1" dirty="0" smtClean="0">
                <a:latin typeface="Palatino Linotype" panose="02040502050505030304" pitchFamily="18" charset="0"/>
              </a:rPr>
              <a:t>et al. (2014), </a:t>
            </a:r>
            <a:r>
              <a:rPr lang="en-US" sz="1600" b="1" dirty="0" err="1" smtClean="0">
                <a:latin typeface="Palatino Linotype" panose="02040502050505030304" pitchFamily="18" charset="0"/>
              </a:rPr>
              <a:t>Menzio</a:t>
            </a:r>
            <a:r>
              <a:rPr lang="en-US" sz="1600" b="1" dirty="0" smtClean="0">
                <a:latin typeface="Palatino Linotype" panose="02040502050505030304" pitchFamily="18" charset="0"/>
              </a:rPr>
              <a:t> et al. (2012), Yamaguchi (2010), </a:t>
            </a:r>
            <a:r>
              <a:rPr lang="en-US" sz="1600" b="1" dirty="0" err="1" smtClean="0">
                <a:latin typeface="Palatino Linotype" panose="02040502050505030304" pitchFamily="18" charset="0"/>
              </a:rPr>
              <a:t>Bowlus</a:t>
            </a:r>
            <a:r>
              <a:rPr lang="en-US" sz="1600" b="1" dirty="0" smtClean="0">
                <a:latin typeface="Palatino Linotype" panose="02040502050505030304" pitchFamily="18" charset="0"/>
              </a:rPr>
              <a:t> and Liu (2012</a:t>
            </a:r>
            <a:r>
              <a:rPr lang="en-US" sz="1600" b="1" dirty="0" smtClean="0">
                <a:latin typeface="Palatino Linotype" panose="02040502050505030304" pitchFamily="18" charset="0"/>
              </a:rPr>
              <a:t>)</a:t>
            </a:r>
          </a:p>
          <a:p>
            <a:pPr>
              <a:lnSpc>
                <a:spcPct val="200000"/>
              </a:lnSpc>
            </a:pPr>
            <a:r>
              <a:rPr lang="en-US" sz="1600" b="1" dirty="0">
                <a:latin typeface="Palatino Linotype" panose="02040502050505030304" pitchFamily="18" charset="0"/>
              </a:rPr>
              <a:t>Common result: </a:t>
            </a:r>
            <a:r>
              <a:rPr lang="en-US" sz="1600" dirty="0">
                <a:latin typeface="Palatino Linotype" panose="02040502050505030304" pitchFamily="18" charset="0"/>
              </a:rPr>
              <a:t>there is no "action" in on-the-job search component after first 5-10 years in the labor market. Mixed evidence on relative impact (not always comparable).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Palatino Linotype" panose="02040502050505030304" pitchFamily="18" charset="0"/>
              </a:rPr>
              <a:t>Exogenous </a:t>
            </a:r>
            <a:r>
              <a:rPr lang="en-US" sz="1600" dirty="0">
                <a:latin typeface="Palatino Linotype" panose="02040502050505030304" pitchFamily="18" charset="0"/>
              </a:rPr>
              <a:t>offers </a:t>
            </a:r>
            <a:r>
              <a:rPr lang="en-US" sz="1600" dirty="0" smtClean="0">
                <a:latin typeface="Palatino Linotype" panose="02040502050505030304" pitchFamily="18" charset="0"/>
              </a:rPr>
              <a:t>distribution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Palatino Linotype" panose="02040502050505030304" pitchFamily="18" charset="0"/>
              </a:rPr>
              <a:t>The same offers distribution for all workers </a:t>
            </a:r>
            <a:endParaRPr lang="en-US" sz="1600" dirty="0">
              <a:latin typeface="Palatino Linotype" panose="02040502050505030304" pitchFamily="18" charset="0"/>
            </a:endParaRPr>
          </a:p>
          <a:p>
            <a:pPr>
              <a:lnSpc>
                <a:spcPct val="150000"/>
              </a:lnSpc>
            </a:pPr>
            <a:endParaRPr lang="en-US" sz="1600" dirty="0" smtClean="0">
              <a:latin typeface="Palatino Linotype" panose="0204050205050503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000" b="1" u="sng" dirty="0" smtClean="0">
                <a:latin typeface="Palatino Linotype" panose="02040502050505030304" pitchFamily="18" charset="0"/>
              </a:rPr>
              <a:t>Econometric reduced-form studies </a:t>
            </a:r>
            <a:r>
              <a:rPr lang="en-US" sz="1600" b="1" dirty="0" err="1" smtClean="0">
                <a:latin typeface="Palatino Linotype" panose="02040502050505030304" pitchFamily="18" charset="0"/>
              </a:rPr>
              <a:t>Barlevy</a:t>
            </a:r>
            <a:r>
              <a:rPr lang="en-US" sz="1600" b="1" dirty="0" smtClean="0">
                <a:latin typeface="Palatino Linotype" panose="02040502050505030304" pitchFamily="18" charset="0"/>
              </a:rPr>
              <a:t> </a:t>
            </a:r>
            <a:r>
              <a:rPr lang="en-US" sz="1600" b="1" dirty="0" smtClean="0">
                <a:latin typeface="Palatino Linotype" panose="02040502050505030304" pitchFamily="18" charset="0"/>
              </a:rPr>
              <a:t>(2008), Schonberg (2007), </a:t>
            </a:r>
            <a:r>
              <a:rPr lang="en-US" sz="1600" b="1" dirty="0" err="1" smtClean="0">
                <a:latin typeface="Palatino Linotype" panose="02040502050505030304" pitchFamily="18" charset="0"/>
              </a:rPr>
              <a:t>Adda</a:t>
            </a:r>
            <a:r>
              <a:rPr lang="en-US" sz="1600" b="1" dirty="0" smtClean="0">
                <a:latin typeface="Palatino Linotype" panose="02040502050505030304" pitchFamily="18" charset="0"/>
              </a:rPr>
              <a:t> et al. (2013), </a:t>
            </a:r>
            <a:r>
              <a:rPr lang="en-US" sz="1600" b="1" dirty="0" err="1" smtClean="0">
                <a:latin typeface="Palatino Linotype" panose="02040502050505030304" pitchFamily="18" charset="0"/>
              </a:rPr>
              <a:t>Altonji</a:t>
            </a:r>
            <a:r>
              <a:rPr lang="en-US" sz="1600" b="1" dirty="0" smtClean="0">
                <a:latin typeface="Palatino Linotype" panose="02040502050505030304" pitchFamily="18" charset="0"/>
              </a:rPr>
              <a:t> et al. (2013)  </a:t>
            </a:r>
            <a:endParaRPr lang="en-US" sz="1600" b="1" dirty="0">
              <a:latin typeface="Palatino Linotype" panose="0204050205050503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sz="2000" b="1" u="sng" dirty="0" smtClean="0">
                <a:latin typeface="Palatino Linotype" panose="02040502050505030304" pitchFamily="18" charset="0"/>
              </a:rPr>
              <a:t>Impact </a:t>
            </a:r>
            <a:r>
              <a:rPr lang="en-US" sz="2000" b="1" u="sng" dirty="0" smtClean="0">
                <a:latin typeface="Palatino Linotype" panose="02040502050505030304" pitchFamily="18" charset="0"/>
              </a:rPr>
              <a:t>of unemployment on subsequent </a:t>
            </a:r>
            <a:r>
              <a:rPr lang="en-US" sz="2000" b="1" u="sng" dirty="0" smtClean="0">
                <a:latin typeface="Palatino Linotype" panose="02040502050505030304" pitchFamily="18" charset="0"/>
              </a:rPr>
              <a:t>wages</a:t>
            </a:r>
            <a:r>
              <a:rPr lang="en-US" sz="2000" b="1" dirty="0" smtClean="0">
                <a:latin typeface="Palatino Linotype" panose="02040502050505030304" pitchFamily="18" charset="0"/>
              </a:rPr>
              <a:t> </a:t>
            </a:r>
            <a:r>
              <a:rPr lang="en-US" sz="1600" b="1" dirty="0" smtClean="0">
                <a:latin typeface="Palatino Linotype" panose="02040502050505030304" pitchFamily="18" charset="0"/>
              </a:rPr>
              <a:t>Addison </a:t>
            </a:r>
            <a:r>
              <a:rPr lang="en-US" sz="1600" b="1" dirty="0" smtClean="0">
                <a:latin typeface="Palatino Linotype" panose="02040502050505030304" pitchFamily="18" charset="0"/>
              </a:rPr>
              <a:t>and Portugal (1989), Jacobson et al. (1993), Gregory and Jukes (2001), Davis and von </a:t>
            </a:r>
            <a:r>
              <a:rPr lang="en-US" sz="1600" b="1" dirty="0" err="1" smtClean="0">
                <a:latin typeface="Palatino Linotype" panose="02040502050505030304" pitchFamily="18" charset="0"/>
              </a:rPr>
              <a:t>Wachter</a:t>
            </a:r>
            <a:r>
              <a:rPr lang="en-US" sz="1600" b="1" dirty="0" smtClean="0">
                <a:latin typeface="Palatino Linotype" panose="02040502050505030304" pitchFamily="18" charset="0"/>
              </a:rPr>
              <a:t> (2011)</a:t>
            </a:r>
            <a:endParaRPr lang="en-US" sz="1600" b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7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229600" cy="79216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Palatino Linotype" panose="02040502050505030304" pitchFamily="18" charset="0"/>
              </a:rPr>
              <a:t>Research question</a:t>
            </a:r>
            <a:endParaRPr lang="en-US" sz="4000" b="1" dirty="0">
              <a:latin typeface="Palatino Linotype" panose="0204050205050503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3962400"/>
            <a:ext cx="8915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Palatino Linotype" panose="02040502050505030304" pitchFamily="18" charset="0"/>
              </a:rPr>
              <a:t>3 sources of wage dynamics: </a:t>
            </a:r>
            <a:r>
              <a:rPr lang="en-US" sz="2000" dirty="0">
                <a:latin typeface="Palatino Linotype" panose="02040502050505030304" pitchFamily="18" charset="0"/>
              </a:rPr>
              <a:t>on-the-job </a:t>
            </a:r>
            <a:r>
              <a:rPr lang="en-US" sz="2000" dirty="0" smtClean="0">
                <a:latin typeface="Palatino Linotype" panose="02040502050505030304" pitchFamily="18" charset="0"/>
              </a:rPr>
              <a:t>search, actual experience(+), </a:t>
            </a:r>
            <a:r>
              <a:rPr lang="en-US" sz="2000" b="1" i="1" dirty="0" smtClean="0">
                <a:latin typeface="Palatino Linotype" panose="02040502050505030304" pitchFamily="18" charset="0"/>
              </a:rPr>
              <a:t>unemployment history </a:t>
            </a:r>
            <a:r>
              <a:rPr lang="en-US" sz="2000" dirty="0" smtClean="0">
                <a:latin typeface="Palatino Linotype" panose="02040502050505030304" pitchFamily="18" charset="0"/>
              </a:rPr>
              <a:t>(-). </a:t>
            </a:r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Palatino Linotype" panose="02040502050505030304" pitchFamily="18" charset="0"/>
              </a:rPr>
              <a:t>Distribution of offers is </a:t>
            </a:r>
            <a:r>
              <a:rPr lang="en-US" sz="2000" b="1" i="1" dirty="0" smtClean="0">
                <a:latin typeface="Palatino Linotype" panose="02040502050505030304" pitchFamily="18" charset="0"/>
              </a:rPr>
              <a:t>endogenous</a:t>
            </a:r>
            <a:r>
              <a:rPr lang="en-US" sz="2000" dirty="0" smtClean="0">
                <a:latin typeface="Palatino Linotype" panose="02040502050505030304" pitchFamily="18" charset="0"/>
              </a:rPr>
              <a:t>, and </a:t>
            </a:r>
            <a:r>
              <a:rPr lang="en-US" sz="2000" b="1" i="1" dirty="0" smtClean="0">
                <a:latin typeface="Palatino Linotype" panose="02040502050505030304" pitchFamily="18" charset="0"/>
              </a:rPr>
              <a:t>changes over career</a:t>
            </a:r>
            <a:r>
              <a:rPr lang="en-US" sz="2000" dirty="0" smtClean="0">
                <a:latin typeface="Palatino Linotype" panose="02040502050505030304" pitchFamily="18" charset="0"/>
              </a:rPr>
              <a:t>, reflecting changes in labor market parameters and shortening of horizon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" y="1447800"/>
            <a:ext cx="8077200" cy="18533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20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What is the relative input of OTJ, HC when offers distribution is endogenous and changes over career? What is the role of unemployment history? </a:t>
            </a:r>
            <a:endParaRPr lang="en-US" sz="2000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69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6419" y="1143000"/>
            <a:ext cx="7924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US" sz="2000" dirty="0" smtClean="0">
                <a:latin typeface="Palatino Linotype" panose="02040502050505030304" pitchFamily="18" charset="0"/>
              </a:rPr>
              <a:t>Novel </a:t>
            </a:r>
            <a:r>
              <a:rPr lang="en-US" sz="2000" dirty="0">
                <a:latin typeface="Palatino Linotype" panose="02040502050505030304" pitchFamily="18" charset="0"/>
              </a:rPr>
              <a:t>predictions about the role of OTJ search.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Palatino Linotype" panose="02040502050505030304" pitchFamily="18" charset="0"/>
              </a:rPr>
              <a:t>higher impact </a:t>
            </a:r>
            <a:r>
              <a:rPr lang="en-US" sz="2000" dirty="0" smtClean="0">
                <a:latin typeface="Palatino Linotype" panose="02040502050505030304" pitchFamily="18" charset="0"/>
              </a:rPr>
              <a:t>at </a:t>
            </a:r>
            <a:r>
              <a:rPr lang="en-US" sz="2000" dirty="0">
                <a:latin typeface="Palatino Linotype" panose="02040502050505030304" pitchFamily="18" charset="0"/>
              </a:rPr>
              <a:t>the </a:t>
            </a:r>
            <a:r>
              <a:rPr lang="en-US" sz="2000" dirty="0" smtClean="0">
                <a:latin typeface="Palatino Linotype" panose="02040502050505030304" pitchFamily="18" charset="0"/>
              </a:rPr>
              <a:t>beginning (vs comparable studies)</a:t>
            </a:r>
            <a:endParaRPr lang="en-US" sz="2000" dirty="0">
              <a:latin typeface="Palatino Linotype" panose="02040502050505030304" pitchFamily="18" charset="0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Palatino Linotype" panose="02040502050505030304" pitchFamily="18" charset="0"/>
              </a:rPr>
              <a:t>non-trivial dynamics in the second half of </a:t>
            </a:r>
            <a:r>
              <a:rPr lang="en-US" sz="2000" dirty="0" smtClean="0">
                <a:latin typeface="Palatino Linotype" panose="02040502050505030304" pitchFamily="18" charset="0"/>
              </a:rPr>
              <a:t>a career</a:t>
            </a:r>
            <a:endParaRPr lang="ru-RU" sz="2000" dirty="0" smtClean="0">
              <a:latin typeface="Palatino Linotype" panose="02040502050505030304" pitchFamily="18" charset="0"/>
            </a:endParaRPr>
          </a:p>
          <a:p>
            <a:pPr marL="457200" indent="-457200">
              <a:lnSpc>
                <a:spcPct val="200000"/>
              </a:lnSpc>
              <a:buFont typeface="+mj-lt"/>
              <a:buAutoNum type="arabicPeriod" startAt="2"/>
            </a:pPr>
            <a:r>
              <a:rPr lang="en-US" sz="2000" dirty="0" smtClean="0">
                <a:latin typeface="Palatino Linotype" panose="02040502050505030304" pitchFamily="18" charset="0"/>
              </a:rPr>
              <a:t>Small impact of unemployment history on average conceals much heterogeneity, for college graduates</a:t>
            </a:r>
            <a:endParaRPr lang="he-IL" sz="2000" dirty="0" smtClean="0">
              <a:latin typeface="Palatino Linotype" panose="02040502050505030304" pitchFamily="18" charset="0"/>
            </a:endParaRPr>
          </a:p>
          <a:p>
            <a:pPr marL="457200" indent="-457200">
              <a:lnSpc>
                <a:spcPct val="200000"/>
              </a:lnSpc>
              <a:buFont typeface="+mj-lt"/>
              <a:buAutoNum type="arabicPeriod" startAt="2"/>
            </a:pPr>
            <a:r>
              <a:rPr lang="en-US" sz="2000" dirty="0" smtClean="0">
                <a:latin typeface="Palatino Linotype" panose="02040502050505030304" pitchFamily="18" charset="0"/>
              </a:rPr>
              <a:t>Calibration </a:t>
            </a:r>
            <a:r>
              <a:rPr lang="en-US" sz="2000" dirty="0" smtClean="0">
                <a:latin typeface="Palatino Linotype" panose="02040502050505030304" pitchFamily="18" charset="0"/>
              </a:rPr>
              <a:t>exercise reveals </a:t>
            </a:r>
            <a:r>
              <a:rPr lang="en-US" sz="2000" dirty="0" smtClean="0">
                <a:latin typeface="Palatino Linotype" panose="02040502050505030304" pitchFamily="18" charset="0"/>
              </a:rPr>
              <a:t>human capital processes are more intensive for college graduates than for high-school graduates.</a:t>
            </a:r>
            <a:endParaRPr lang="en-US" sz="2000" dirty="0">
              <a:latin typeface="Palatino Linotype" panose="0204050205050503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0"/>
            <a:ext cx="82296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latin typeface="Palatino Linotype" panose="02040502050505030304" pitchFamily="18" charset="0"/>
              </a:rPr>
              <a:t>Results</a:t>
            </a:r>
            <a:endParaRPr lang="en-US" sz="4000" b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5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131619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Palatino Linotype" panose="02040502050505030304" pitchFamily="18" charset="0"/>
              </a:rPr>
              <a:t>Stochastic Life-Cycle</a:t>
            </a:r>
            <a:endParaRPr lang="en-US" sz="4000" b="1" dirty="0">
              <a:latin typeface="Palatino Linotype" panose="0204050205050503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304800" y="838200"/>
                <a:ext cx="8839200" cy="28623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000" dirty="0" smtClean="0">
                    <a:latin typeface="Palatino Linotype" panose="02040502050505030304" pitchFamily="18" charset="0"/>
                  </a:rPr>
                  <a:t>4 stages of career: </a:t>
                </a:r>
                <a:r>
                  <a:rPr lang="en-US" sz="2000" b="1" dirty="0" smtClean="0">
                    <a:latin typeface="Palatino Linotype" panose="02040502050505030304" pitchFamily="18" charset="0"/>
                  </a:rPr>
                  <a:t>1⇒2⇒3⇒4⇒exit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000" dirty="0" smtClean="0">
                    <a:latin typeface="Palatino Linotype" panose="02040502050505030304" pitchFamily="18" charset="0"/>
                  </a:rPr>
                  <a:t>Transition from S to S+1 - </a:t>
                </a:r>
                <a:r>
                  <a:rPr lang="en-US" sz="2000" b="1" dirty="0" smtClean="0">
                    <a:latin typeface="Palatino Linotype" panose="02040502050505030304" pitchFamily="18" charset="0"/>
                  </a:rPr>
                  <a:t>Poisson event at rate </a:t>
                </a:r>
                <a14:m>
                  <m:oMath xmlns:m="http://schemas.openxmlformats.org/officeDocument/2006/math">
                    <m:r>
                      <a:rPr lang="en-US" sz="2000" b="1" i="1" dirty="0" smtClean="0">
                        <a:latin typeface="Cambria Math"/>
                      </a:rPr>
                      <m:t>𝝋</m:t>
                    </m:r>
                    <m:r>
                      <a:rPr lang="en-US" sz="2000" b="1" i="1" dirty="0" smtClean="0">
                        <a:latin typeface="Cambria Math"/>
                      </a:rPr>
                      <m:t>=</m:t>
                    </m:r>
                    <m:r>
                      <a:rPr lang="en-US" sz="2000" b="1" i="1" dirty="0" smtClean="0">
                        <a:latin typeface="Cambria Math"/>
                      </a:rPr>
                      <m:t>𝟏</m:t>
                    </m:r>
                    <m:r>
                      <a:rPr lang="en-US" sz="2000" b="1" i="1" dirty="0" smtClean="0">
                        <a:latin typeface="Cambria Math"/>
                      </a:rPr>
                      <m:t>/</m:t>
                    </m:r>
                    <m:r>
                      <a:rPr lang="en-US" sz="2000" b="1" i="1" dirty="0" smtClean="0">
                        <a:latin typeface="Cambria Math"/>
                      </a:rPr>
                      <m:t>𝟒𝟎</m:t>
                    </m:r>
                  </m:oMath>
                </a14:m>
                <a:r>
                  <a:rPr lang="en-US" sz="2000" b="1" dirty="0" smtClean="0">
                    <a:latin typeface="Palatino Linotype" panose="02040502050505030304" pitchFamily="18" charset="0"/>
                  </a:rPr>
                  <a:t> </a:t>
                </a:r>
                <a:r>
                  <a:rPr lang="en-US" sz="2000" dirty="0" smtClean="0">
                    <a:latin typeface="Palatino Linotype" panose="02040502050505030304" pitchFamily="18" charset="0"/>
                  </a:rPr>
                  <a:t>(period=quarter,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000" dirty="0" smtClean="0">
                    <a:latin typeface="Palatino Linotype" panose="02040502050505030304" pitchFamily="18" charset="0"/>
                  </a:rPr>
                  <a:t> 10 years on average in stage)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000" dirty="0" smtClean="0">
                    <a:latin typeface="Palatino Linotype" panose="02040502050505030304" pitchFamily="18" charset="0"/>
                  </a:rPr>
                  <a:t>Transition from year to year in the labor market is </a:t>
                </a:r>
                <a:r>
                  <a:rPr lang="en-US" sz="2000" b="1" dirty="0" smtClean="0">
                    <a:latin typeface="Palatino Linotype" panose="02040502050505030304" pitchFamily="18" charset="0"/>
                  </a:rPr>
                  <a:t>deterministic</a:t>
                </a:r>
                <a:r>
                  <a:rPr lang="en-US" sz="2000" dirty="0" smtClean="0">
                    <a:latin typeface="Palatino Linotype" panose="02040502050505030304" pitchFamily="18" charset="0"/>
                  </a:rPr>
                  <a:t>, transition from stage to stage is </a:t>
                </a:r>
                <a:r>
                  <a:rPr lang="en-US" sz="2000" b="1" dirty="0" smtClean="0">
                    <a:latin typeface="Palatino Linotype" panose="02040502050505030304" pitchFamily="18" charset="0"/>
                  </a:rPr>
                  <a:t>stochastic</a:t>
                </a:r>
                <a:r>
                  <a:rPr lang="en-US" sz="2000" dirty="0" smtClean="0">
                    <a:latin typeface="Palatino Linotype" panose="02040502050505030304" pitchFamily="18" charset="0"/>
                  </a:rPr>
                  <a:t>    ⇒ </a:t>
                </a:r>
                <a:r>
                  <a:rPr lang="en-US" sz="2000" b="1" dirty="0" smtClean="0">
                    <a:latin typeface="Palatino Linotype" panose="02040502050505030304" pitchFamily="18" charset="0"/>
                  </a:rPr>
                  <a:t>The composition of workforce changes with potential </a:t>
                </a:r>
                <a:r>
                  <a:rPr lang="en-US" sz="2000" b="1" dirty="0" smtClean="0">
                    <a:latin typeface="Palatino Linotype" panose="02040502050505030304" pitchFamily="18" charset="0"/>
                  </a:rPr>
                  <a:t>experience. </a:t>
                </a:r>
                <a:endParaRPr lang="en-US" sz="2000" b="1" dirty="0">
                  <a:latin typeface="Palatino Linotype" panose="02040502050505030304" pitchFamily="18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838200"/>
                <a:ext cx="8839200" cy="2862322"/>
              </a:xfrm>
              <a:prstGeom prst="rect">
                <a:avLst/>
              </a:prstGeom>
              <a:blipFill rotWithShape="1">
                <a:blip r:embed="rId2"/>
                <a:stretch>
                  <a:fillRect l="-690" r="-690" b="-10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686667"/>
            <a:ext cx="53340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4800" y="4191000"/>
            <a:ext cx="1905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>
                <a:latin typeface="Palatino Linotype" panose="02040502050505030304" pitchFamily="18" charset="0"/>
              </a:rPr>
              <a:t>Stage </a:t>
            </a:r>
            <a:r>
              <a:rPr lang="en-US" sz="2000" b="1" dirty="0" smtClean="0">
                <a:latin typeface="Palatino Linotype" panose="02040502050505030304" pitchFamily="18" charset="0"/>
              </a:rPr>
              <a:t>is not potential experience</a:t>
            </a:r>
            <a:r>
              <a:rPr lang="en-US" sz="2000" dirty="0" smtClean="0">
                <a:latin typeface="Palatino Linotype" panose="02040502050505030304" pitchFamily="18" charset="0"/>
              </a:rPr>
              <a:t>, but they are related</a:t>
            </a:r>
            <a:endParaRPr lang="en-US" sz="20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7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09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Palatino Linotype" panose="02040502050505030304" pitchFamily="18" charset="0"/>
              </a:rPr>
              <a:t>Stages</a:t>
            </a:r>
            <a:endParaRPr lang="en-US" sz="4000" b="1" dirty="0">
              <a:latin typeface="Palatino Linotype" panose="0204050205050503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221672" y="1219200"/>
                <a:ext cx="8769928" cy="50188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200000"/>
                  </a:lnSpc>
                </a:pPr>
                <a:r>
                  <a:rPr lang="en-US" sz="2000" dirty="0" smtClean="0">
                    <a:latin typeface="Palatino Linotype" panose="02040502050505030304" pitchFamily="18" charset="0"/>
                  </a:rPr>
                  <a:t>Each stage - </a:t>
                </a:r>
                <a:r>
                  <a:rPr lang="en-US" sz="2000" b="1" dirty="0" smtClean="0">
                    <a:latin typeface="Palatino Linotype" panose="02040502050505030304" pitchFamily="18" charset="0"/>
                  </a:rPr>
                  <a:t>a separate labor market</a:t>
                </a:r>
                <a:r>
                  <a:rPr lang="en-US" sz="2000" dirty="0" smtClean="0">
                    <a:latin typeface="Palatino Linotype" panose="02040502050505030304" pitchFamily="18" charset="0"/>
                  </a:rPr>
                  <a:t>:</a:t>
                </a:r>
              </a:p>
              <a:p>
                <a:pPr marL="342900" indent="-342900">
                  <a:lnSpc>
                    <a:spcPct val="200000"/>
                  </a:lnSpc>
                  <a:buFont typeface="Arial" panose="020B0604020202020204" pitchFamily="34" charset="0"/>
                  <a:buChar char="•"/>
                </a:pPr>
                <a:r>
                  <a:rPr lang="en-US" sz="2000" dirty="0" smtClean="0">
                    <a:latin typeface="Palatino Linotype" panose="02040502050505030304" pitchFamily="18" charset="0"/>
                  </a:rPr>
                  <a:t>Measure 1 of workers (inflow=outflow), measure 1 of firms. </a:t>
                </a:r>
                <a:r>
                  <a:rPr lang="en-US" sz="2000" dirty="0">
                    <a:latin typeface="Palatino Linotype" panose="02040502050505030304" pitchFamily="18" charset="0"/>
                  </a:rPr>
                  <a:t>Continuous </a:t>
                </a:r>
                <a:r>
                  <a:rPr lang="en-US" sz="2000" dirty="0" smtClean="0">
                    <a:latin typeface="Palatino Linotype" panose="02040502050505030304" pitchFamily="18" charset="0"/>
                  </a:rPr>
                  <a:t>time</a:t>
                </a:r>
                <a:endParaRPr lang="en-US" sz="2000" dirty="0">
                  <a:latin typeface="Palatino Linotype" panose="02040502050505030304" pitchFamily="18" charset="0"/>
                </a:endParaRPr>
              </a:p>
              <a:p>
                <a:pPr marL="342900" indent="-342900">
                  <a:lnSpc>
                    <a:spcPct val="200000"/>
                  </a:lnSpc>
                  <a:buFont typeface="Arial" panose="020B0604020202020204" pitchFamily="34" charset="0"/>
                  <a:buChar char="•"/>
                </a:pPr>
                <a:r>
                  <a:rPr lang="en-US" sz="2000" dirty="0" smtClean="0">
                    <a:latin typeface="Palatino Linotype" panose="02040502050505030304" pitchFamily="18" charset="0"/>
                  </a:rPr>
                  <a:t>Identical firms, CRS</a:t>
                </a:r>
              </a:p>
              <a:p>
                <a:pPr marL="342900" indent="-342900">
                  <a:lnSpc>
                    <a:spcPct val="200000"/>
                  </a:lnSpc>
                  <a:buFont typeface="Arial" panose="020B0604020202020204" pitchFamily="34" charset="0"/>
                  <a:buChar char="•"/>
                </a:pPr>
                <a:r>
                  <a:rPr lang="en-US" sz="2000" dirty="0" smtClean="0">
                    <a:latin typeface="Palatino Linotype" panose="02040502050505030304" pitchFamily="18" charset="0"/>
                  </a:rPr>
                  <a:t>Workers are born into stage 1 identical</a:t>
                </a:r>
              </a:p>
              <a:p>
                <a:pPr marL="342900" indent="-342900">
                  <a:lnSpc>
                    <a:spcPct val="200000"/>
                  </a:lnSpc>
                  <a:buFont typeface="Arial" panose="020B0604020202020204" pitchFamily="34" charset="0"/>
                  <a:buChar char="•"/>
                </a:pPr>
                <a:r>
                  <a:rPr lang="en-US" sz="2000" dirty="0" smtClean="0">
                    <a:latin typeface="Palatino Linotype" panose="02040502050505030304" pitchFamily="18" charset="0"/>
                  </a:rPr>
                  <a:t>General </a:t>
                </a:r>
                <a:r>
                  <a:rPr lang="en-US" sz="2000" dirty="0">
                    <a:latin typeface="Palatino Linotype" panose="02040502050505030304" pitchFamily="18" charset="0"/>
                  </a:rPr>
                  <a:t>human </a:t>
                </a:r>
                <a:r>
                  <a:rPr lang="en-US" sz="2000" dirty="0" smtClean="0">
                    <a:latin typeface="Palatino Linotype" panose="02040502050505030304" pitchFamily="18" charset="0"/>
                  </a:rPr>
                  <a:t>capital</a:t>
                </a:r>
                <a:endParaRPr lang="en-US" sz="2000" dirty="0" smtClean="0">
                  <a:latin typeface="Palatino Linotype" panose="02040502050505030304" pitchFamily="18" charset="0"/>
                </a:endParaRPr>
              </a:p>
              <a:p>
                <a:pPr marL="342900" indent="-342900">
                  <a:lnSpc>
                    <a:spcPct val="200000"/>
                  </a:lnSpc>
                  <a:buFont typeface="Arial" panose="020B0604020202020204" pitchFamily="34" charset="0"/>
                  <a:buChar char="•"/>
                </a:pPr>
                <a:r>
                  <a:rPr lang="en-US" sz="2000" dirty="0" smtClean="0">
                    <a:latin typeface="Palatino Linotype" panose="02040502050505030304" pitchFamily="18" charset="0"/>
                  </a:rPr>
                  <a:t>Each firm posts an offer – piece rate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𝜃</m:t>
                    </m:r>
                  </m:oMath>
                </a14:m>
                <a:r>
                  <a:rPr lang="en-US" sz="2000" dirty="0" smtClean="0">
                    <a:latin typeface="Palatino Linotype" panose="02040502050505030304" pitchFamily="18" charset="0"/>
                  </a:rPr>
                  <a:t>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</a:rPr>
                          <m:t>𝐹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</a:rPr>
                          <m:t>𝑆</m:t>
                        </m:r>
                      </m:sup>
                    </m:sSup>
                    <m:r>
                      <a:rPr lang="en-US" sz="2000" b="0" i="1" smtClean="0">
                        <a:latin typeface="Cambria Math"/>
                      </a:rPr>
                      <m:t>(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𝜃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sz="2000" dirty="0" smtClean="0">
                    <a:latin typeface="Palatino Linotype" panose="02040502050505030304" pitchFamily="18" charset="0"/>
                  </a:rPr>
                  <a:t>- stage-specific equilibrium</a:t>
                </a:r>
              </a:p>
              <a:p>
                <a:pPr marL="342900" indent="-342900">
                  <a:lnSpc>
                    <a:spcPct val="200000"/>
                  </a:lnSpc>
                  <a:buFont typeface="Arial" panose="020B0604020202020204" pitchFamily="34" charset="0"/>
                  <a:buChar char="•"/>
                </a:pPr>
                <a:r>
                  <a:rPr lang="en-US" sz="2000" dirty="0" smtClean="0">
                    <a:latin typeface="Palatino Linotype" panose="02040502050505030304" pitchFamily="18" charset="0"/>
                  </a:rPr>
                  <a:t>Workers start each stage from the state of unemployment (tractability)</a:t>
                </a: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672" y="1219200"/>
                <a:ext cx="8769928" cy="5018810"/>
              </a:xfrm>
              <a:prstGeom prst="rect">
                <a:avLst/>
              </a:prstGeom>
              <a:blipFill rotWithShape="1">
                <a:blip r:embed="rId2"/>
                <a:stretch>
                  <a:fillRect l="-6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831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Palatino Linotype" panose="02040502050505030304" pitchFamily="18" charset="0"/>
              </a:rPr>
              <a:t>The workers. </a:t>
            </a:r>
            <a:r>
              <a:rPr lang="en-US" sz="4000" b="1" dirty="0" smtClean="0">
                <a:latin typeface="Palatino Linotype" panose="02040502050505030304" pitchFamily="18" charset="0"/>
              </a:rPr>
              <a:t>Productivity y</a:t>
            </a:r>
            <a:endParaRPr lang="en-US" sz="4000" b="1" dirty="0">
              <a:latin typeface="Palatino Linotype" panose="0204050205050503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381000" y="1447800"/>
                <a:ext cx="8229599" cy="44012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lnSpc>
                    <a:spcPct val="200000"/>
                  </a:lnSpc>
                  <a:buFont typeface="Arial" panose="020B0604020202020204" pitchFamily="34" charset="0"/>
                  <a:buChar char="•"/>
                </a:pPr>
                <a:r>
                  <a:rPr lang="en-US" sz="2000" b="1" dirty="0" smtClean="0">
                    <a:latin typeface="Palatino Linotype" panose="02040502050505030304" pitchFamily="18" charset="0"/>
                  </a:rPr>
                  <a:t>Positive returns </a:t>
                </a:r>
                <a:r>
                  <a:rPr lang="en-US" sz="2000" dirty="0" smtClean="0">
                    <a:latin typeface="Palatino Linotype" panose="02040502050505030304" pitchFamily="18" charset="0"/>
                  </a:rPr>
                  <a:t>to actual experience: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sz="2000" dirty="0" smtClean="0">
                    <a:latin typeface="Palatino Linotype" panose="02040502050505030304" pitchFamily="18" charset="0"/>
                  </a:rPr>
                  <a:t> periods of actual experience in stage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</a:rPr>
                      <m:t>𝑠</m:t>
                    </m:r>
                  </m:oMath>
                </a14:m>
                <a:r>
                  <a:rPr lang="en-US" sz="2000" dirty="0" smtClean="0">
                    <a:latin typeface="Palatino Linotype" panose="02040502050505030304" pitchFamily="18" charset="0"/>
                  </a:rPr>
                  <a:t> </a:t>
                </a:r>
                <a:r>
                  <a:rPr lang="en-US" sz="2000" b="1" dirty="0" smtClean="0">
                    <a:latin typeface="Palatino Linotype" panose="02040502050505030304" pitchFamily="18" charset="0"/>
                  </a:rPr>
                  <a:t>increase productivity</a:t>
                </a:r>
                <a:r>
                  <a:rPr lang="en-US" sz="2000" dirty="0" smtClean="0">
                    <a:latin typeface="Palatino Linotype" panose="02040502050505030304" pitchFamily="18" charset="0"/>
                  </a:rPr>
                  <a:t> by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 dirty="0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i="0" dirty="0" smtClean="0">
                            <a:latin typeface="Cambria Math"/>
                          </a:rPr>
                          <m:t>exp</m:t>
                        </m:r>
                      </m:fName>
                      <m:e>
                        <m:d>
                          <m:dPr>
                            <m:ctrlPr>
                              <a:rPr lang="en-US" sz="2000" i="1" dirty="0" smtClean="0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000" i="1" dirty="0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000" i="1" dirty="0" smtClean="0">
                                    <a:latin typeface="Cambria Math"/>
                                    <a:ea typeface="Cambria Math"/>
                                  </a:rPr>
                                  <m:t>𝜌</m:t>
                                </m:r>
                              </m:e>
                              <m:sup>
                                <m:r>
                                  <a:rPr lang="en-US" sz="2000" b="0" i="1" dirty="0" smtClean="0">
                                    <a:latin typeface="Cambria Math"/>
                                  </a:rPr>
                                  <m:t>𝑠</m:t>
                                </m:r>
                              </m:sup>
                            </m:sSup>
                            <m:r>
                              <a:rPr lang="en-US" sz="2000" i="1" dirty="0" smtClean="0">
                                <a:latin typeface="Cambria Math"/>
                              </a:rPr>
                              <m:t>⋅</m:t>
                            </m:r>
                            <m:r>
                              <a:rPr lang="en-US" sz="2000" i="1" dirty="0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func>
                  </m:oMath>
                </a14:m>
                <a:endParaRPr lang="en-US" sz="2000" i="1" dirty="0" smtClean="0">
                  <a:latin typeface="Cambria Math"/>
                </a:endParaRPr>
              </a:p>
              <a:p>
                <a:pPr marL="342900" indent="-342900">
                  <a:lnSpc>
                    <a:spcPct val="200000"/>
                  </a:lnSpc>
                  <a:buFont typeface="Arial" panose="020B0604020202020204" pitchFamily="34" charset="0"/>
                  <a:buChar char="•"/>
                </a:pPr>
                <a:r>
                  <a:rPr lang="en-US" sz="2000" b="1" dirty="0" smtClean="0">
                    <a:latin typeface="Palatino Linotype" panose="02040502050505030304" pitchFamily="18" charset="0"/>
                  </a:rPr>
                  <a:t>Negative returns </a:t>
                </a:r>
                <a:r>
                  <a:rPr lang="en-US" sz="2000" dirty="0" smtClean="0">
                    <a:latin typeface="Palatino Linotype" panose="02040502050505030304" pitchFamily="18" charset="0"/>
                  </a:rPr>
                  <a:t>to </a:t>
                </a:r>
                <a:r>
                  <a:rPr lang="en-US" sz="2000" dirty="0" smtClean="0">
                    <a:latin typeface="Palatino Linotype" panose="02040502050505030304" pitchFamily="18" charset="0"/>
                  </a:rPr>
                  <a:t>non-employment</a:t>
                </a:r>
                <a:r>
                  <a:rPr lang="en-US" sz="2000" dirty="0" smtClean="0">
                    <a:latin typeface="Palatino Linotype" panose="020405020505050303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</a:rPr>
                      <m:t>𝑞</m:t>
                    </m:r>
                  </m:oMath>
                </a14:m>
                <a:r>
                  <a:rPr lang="en-US" sz="2000" dirty="0" smtClean="0">
                    <a:latin typeface="Palatino Linotype" panose="02040502050505030304" pitchFamily="18" charset="0"/>
                  </a:rPr>
                  <a:t> periods of </a:t>
                </a:r>
                <a:r>
                  <a:rPr lang="en-US" sz="2000" dirty="0" smtClean="0">
                    <a:latin typeface="Palatino Linotype" panose="02040502050505030304" pitchFamily="18" charset="0"/>
                  </a:rPr>
                  <a:t>non-employment </a:t>
                </a:r>
                <a:r>
                  <a:rPr lang="en-US" sz="2000" dirty="0" smtClean="0">
                    <a:latin typeface="Palatino Linotype" panose="02040502050505030304" pitchFamily="18" charset="0"/>
                  </a:rPr>
                  <a:t>in stage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</a:rPr>
                      <m:t>𝑠</m:t>
                    </m:r>
                  </m:oMath>
                </a14:m>
                <a:r>
                  <a:rPr lang="en-US" sz="2000" dirty="0" smtClean="0">
                    <a:latin typeface="Palatino Linotype" panose="02040502050505030304" pitchFamily="18" charset="0"/>
                  </a:rPr>
                  <a:t> </a:t>
                </a:r>
                <a:r>
                  <a:rPr lang="en-US" sz="2000" b="1" dirty="0" smtClean="0">
                    <a:latin typeface="Palatino Linotype" panose="02040502050505030304" pitchFamily="18" charset="0"/>
                  </a:rPr>
                  <a:t>decrease productivity</a:t>
                </a:r>
                <a:r>
                  <a:rPr lang="en-US" sz="2000" dirty="0" smtClean="0">
                    <a:latin typeface="Palatino Linotype" panose="02040502050505030304" pitchFamily="18" charset="0"/>
                  </a:rPr>
                  <a:t> by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 dirty="0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i="0" dirty="0" smtClean="0">
                            <a:latin typeface="Cambria Math"/>
                          </a:rPr>
                          <m:t>exp</m:t>
                        </m:r>
                      </m:fName>
                      <m:e>
                        <m:d>
                          <m:dPr>
                            <m:ctrlPr>
                              <a:rPr lang="en-US" sz="2000" i="1" dirty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000" i="1" dirty="0" smtClean="0">
                                <a:latin typeface="Cambria Math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sz="2000" i="1" dirty="0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000" i="1" dirty="0" smtClean="0">
                                    <a:latin typeface="Cambria Math"/>
                                    <a:ea typeface="Cambria Math"/>
                                  </a:rPr>
                                  <m:t>𝜂</m:t>
                                </m:r>
                              </m:e>
                              <m:sup>
                                <m:r>
                                  <a:rPr lang="en-US" sz="2000" b="0" i="1" dirty="0" smtClean="0">
                                    <a:latin typeface="Cambria Math"/>
                                  </a:rPr>
                                  <m:t>𝑠</m:t>
                                </m:r>
                              </m:sup>
                            </m:sSup>
                            <m:r>
                              <a:rPr lang="en-US" sz="2000" i="1" dirty="0" smtClean="0">
                                <a:latin typeface="Cambria Math"/>
                              </a:rPr>
                              <m:t>⋅</m:t>
                            </m:r>
                            <m:r>
                              <a:rPr lang="en-US" sz="2000" i="1" dirty="0" smtClean="0">
                                <a:latin typeface="Cambria Math"/>
                              </a:rPr>
                              <m:t>𝑞</m:t>
                            </m:r>
                          </m:e>
                        </m:d>
                      </m:e>
                    </m:func>
                  </m:oMath>
                </a14:m>
                <a:endParaRPr lang="en-US" sz="2000" dirty="0" smtClean="0">
                  <a:latin typeface="Palatino Linotype" panose="02040502050505030304" pitchFamily="18" charset="0"/>
                </a:endParaRPr>
              </a:p>
              <a:p>
                <a:pPr marL="342900" indent="-342900">
                  <a:lnSpc>
                    <a:spcPct val="200000"/>
                  </a:lnSpc>
                  <a:buFont typeface="Arial" panose="020B0604020202020204" pitchFamily="34" charset="0"/>
                  <a:buChar char="•"/>
                </a:pPr>
                <a:r>
                  <a:rPr lang="en-US" sz="2000" dirty="0" smtClean="0">
                    <a:latin typeface="Palatino Linotype" panose="02040502050505030304" pitchFamily="18" charset="0"/>
                  </a:rPr>
                  <a:t>Within stage, order of employment and unemployment spells does not matter for </a:t>
                </a:r>
                <a:r>
                  <a:rPr lang="en-US" sz="2000" dirty="0" smtClean="0">
                    <a:latin typeface="Palatino Linotype" panose="02040502050505030304" pitchFamily="18" charset="0"/>
                  </a:rPr>
                  <a:t>productivity</a:t>
                </a:r>
              </a:p>
              <a:p>
                <a:pPr marL="342900" indent="-342900">
                  <a:lnSpc>
                    <a:spcPct val="200000"/>
                  </a:lnSpc>
                  <a:buFont typeface="Arial" panose="020B0604020202020204" pitchFamily="34" charset="0"/>
                  <a:buChar char="•"/>
                </a:pPr>
                <a:r>
                  <a:rPr lang="en-US" sz="2000" dirty="0" smtClean="0">
                    <a:latin typeface="Palatino Linotype" panose="02040502050505030304" pitchFamily="18" charset="0"/>
                  </a:rPr>
                  <a:t>Productivity is general and is preserved between stages</a:t>
                </a:r>
                <a:endParaRPr lang="en-US" sz="2000" dirty="0">
                  <a:latin typeface="Palatino Linotype" panose="02040502050505030304" pitchFamily="18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1447800"/>
                <a:ext cx="8229599" cy="4401205"/>
              </a:xfrm>
              <a:prstGeom prst="rect">
                <a:avLst/>
              </a:prstGeom>
              <a:blipFill rotWithShape="1">
                <a:blip r:embed="rId2"/>
                <a:stretch>
                  <a:fillRect l="-667" r="-2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119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11522</TotalTime>
  <Words>2261</Words>
  <Application>Microsoft Office PowerPoint</Application>
  <PresentationFormat>On-screen Show (4:3)</PresentationFormat>
  <Paragraphs>308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Human capital, on-the-job search and the life-cycle</vt:lpstr>
      <vt:lpstr>PowerPoint Presentation</vt:lpstr>
      <vt:lpstr>Introduction</vt:lpstr>
      <vt:lpstr>Literature Review</vt:lpstr>
      <vt:lpstr>Research question</vt:lpstr>
      <vt:lpstr>PowerPoint Presentation</vt:lpstr>
      <vt:lpstr>Stochastic Life-Cycle</vt:lpstr>
      <vt:lpstr>Stages</vt:lpstr>
      <vt:lpstr>The workers. Productivity y</vt:lpstr>
      <vt:lpstr>The workers. Random events</vt:lpstr>
      <vt:lpstr>Unemployed workers in stage s</vt:lpstr>
      <vt:lpstr>Employed workers in stage s</vt:lpstr>
      <vt:lpstr>Reservation piece rate in stage s</vt:lpstr>
      <vt:lpstr>Equilibrium distribution of offers</vt:lpstr>
      <vt:lpstr>Data on wage profiles in the US</vt:lpstr>
      <vt:lpstr>Average Log Wage profiles for CG and HSG</vt:lpstr>
      <vt:lpstr>Calibration. Quarterly transition rates</vt:lpstr>
      <vt:lpstr>Calibration. Quarterly transition rates</vt:lpstr>
      <vt:lpstr>Calibration. Human capital</vt:lpstr>
      <vt:lpstr>Data vs calibrated model</vt:lpstr>
      <vt:lpstr>Components of wage profile</vt:lpstr>
      <vt:lpstr>Inputs into total wage growth</vt:lpstr>
      <vt:lpstr>The role of the life-cycle assumption</vt:lpstr>
      <vt:lpstr>The role of the life-cycle assumption</vt:lpstr>
      <vt:lpstr>Impact of non-employment history for CG conceals much heterogeneity…</vt:lpstr>
      <vt:lpstr>…..but not for HSG</vt:lpstr>
      <vt:lpstr>Lifetime earnings</vt:lpstr>
      <vt:lpstr>Why is CG different from HSG?</vt:lpstr>
      <vt:lpstr>Summary</vt:lpstr>
      <vt:lpstr>Future extensions</vt:lpstr>
      <vt:lpstr>PowerPoint Presentation</vt:lpstr>
      <vt:lpstr>PowerPoint Presentation</vt:lpstr>
      <vt:lpstr>Profits expression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Tatiana Baron</dc:creator>
  <cp:lastModifiedBy>Tatiana Baron</cp:lastModifiedBy>
  <cp:revision>162</cp:revision>
  <dcterms:created xsi:type="dcterms:W3CDTF">2015-05-06T07:38:20Z</dcterms:created>
  <dcterms:modified xsi:type="dcterms:W3CDTF">2015-06-07T10:20:37Z</dcterms:modified>
</cp:coreProperties>
</file>